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80" r:id="rId4"/>
    <p:sldId id="281" r:id="rId5"/>
    <p:sldId id="258" r:id="rId6"/>
    <p:sldId id="262" r:id="rId7"/>
    <p:sldId id="260" r:id="rId8"/>
    <p:sldId id="263" r:id="rId9"/>
    <p:sldId id="261" r:id="rId10"/>
    <p:sldId id="270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35" autoAdjust="0"/>
    <p:restoredTop sz="94673" autoAdjust="0"/>
  </p:normalViewPr>
  <p:slideViewPr>
    <p:cSldViewPr>
      <p:cViewPr>
        <p:scale>
          <a:sx n="90" d="100"/>
          <a:sy n="90" d="100"/>
        </p:scale>
        <p:origin x="-1142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39334-5E81-4A34-B0D7-528431A8C9E7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D48CC-9F76-4F87-B57B-9FDB396F0F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D48CC-9F76-4F87-B57B-9FDB396F0F0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D48CC-9F76-4F87-B57B-9FDB396F0F06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D48CC-9F76-4F87-B57B-9FDB396F0F06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3108" y="357166"/>
            <a:ext cx="45801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Цифровая схемотехника</a:t>
            </a:r>
            <a:endParaRPr lang="ru-RU" sz="3200" b="1" dirty="0"/>
          </a:p>
        </p:txBody>
      </p:sp>
      <p:pic>
        <p:nvPicPr>
          <p:cNvPr id="1026" name="Picture 2" descr="https://www.ntc-raduga.ru/images/schem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143116"/>
            <a:ext cx="5581650" cy="401002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571868" y="1071546"/>
            <a:ext cx="2079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Лекция 4. Триггеры</a:t>
            </a:r>
            <a:endParaRPr lang="ru-RU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00034" y="571480"/>
            <a:ext cx="81439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Триггер</a:t>
            </a:r>
            <a:r>
              <a:rPr lang="ru-RU" dirty="0" smtClean="0"/>
              <a:t> – логическая схема с обратной связью (ОС), представляющее собой элементарное запоминающее устройство или устройство хранения.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Но т.к. мы работаем только с двоичной логикой, то и триггер способен хранить только 2-а состояния «0» и «1».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В прошлых лекциях мы говорили о том, что создавать КС с ОС недопустимо, т.к. это может привести к возникновению триггерных схем. </a:t>
            </a:r>
          </a:p>
          <a:p>
            <a:pPr algn="just"/>
            <a:r>
              <a:rPr lang="ru-RU" i="1" dirty="0" smtClean="0"/>
              <a:t>Возникает вопрос? </a:t>
            </a:r>
            <a:r>
              <a:rPr lang="ru-RU" dirty="0" smtClean="0"/>
              <a:t>Чем отличается триггерная схема от </a:t>
            </a:r>
            <a:r>
              <a:rPr lang="ru-RU" dirty="0" smtClean="0"/>
              <a:t>триггера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Триггерные схемы (</a:t>
            </a:r>
            <a:r>
              <a:rPr lang="ru-RU" b="1" dirty="0" smtClean="0"/>
              <a:t>ТС</a:t>
            </a:r>
            <a:r>
              <a:rPr lang="ru-RU" dirty="0" smtClean="0"/>
              <a:t>) отличаются от триггеров (</a:t>
            </a:r>
            <a:r>
              <a:rPr lang="ru-RU" b="1" dirty="0" smtClean="0"/>
              <a:t>Т</a:t>
            </a:r>
            <a:r>
              <a:rPr lang="ru-RU" dirty="0" smtClean="0"/>
              <a:t>) по следующему признаку:</a:t>
            </a:r>
          </a:p>
          <a:p>
            <a:pPr algn="just"/>
            <a:r>
              <a:rPr lang="ru-RU" b="1" dirty="0" smtClean="0"/>
              <a:t>ТС</a:t>
            </a:r>
            <a:r>
              <a:rPr lang="ru-RU" dirty="0" smtClean="0"/>
              <a:t> при подаче на нее определенной комбинации и последовательности комбинаций может попадать в такие состояния, из которых уже не выходят ни при каких условиях. В этих состояниях схема может выдавать «0» или «1» или переходить в режим </a:t>
            </a:r>
            <a:r>
              <a:rPr lang="ru-RU" dirty="0" err="1" smtClean="0"/>
              <a:t>автогенерации</a:t>
            </a:r>
            <a:r>
              <a:rPr lang="ru-RU" dirty="0" smtClean="0"/>
              <a:t>. А у </a:t>
            </a:r>
            <a:r>
              <a:rPr lang="ru-RU" b="1" dirty="0" smtClean="0"/>
              <a:t>Т</a:t>
            </a:r>
            <a:r>
              <a:rPr lang="ru-RU" dirty="0" smtClean="0"/>
              <a:t> нет таких недостатков.</a:t>
            </a:r>
          </a:p>
          <a:p>
            <a:pPr algn="just"/>
            <a:endParaRPr lang="ru-RU" dirty="0" smtClean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857232"/>
            <a:ext cx="521529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85720" y="285728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i="1" dirty="0" smtClean="0"/>
              <a:t>В усилителях под обратной связью (ОС) подразумевается такая электрическая связь, при которой часть энергии усиленного сигнала с выхода усилителя подается обратно на его вход.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3786190"/>
            <a:ext cx="842968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Различают, по признаку </a:t>
            </a:r>
            <a:r>
              <a:rPr lang="ru-RU" sz="1600" dirty="0" smtClean="0"/>
              <a:t>усиления:</a:t>
            </a:r>
          </a:p>
          <a:p>
            <a:pPr algn="just"/>
            <a:r>
              <a:rPr lang="ru-RU" sz="1600" b="1" dirty="0" smtClean="0"/>
              <a:t>положительную </a:t>
            </a:r>
            <a:r>
              <a:rPr lang="ru-RU" sz="1600" b="1" dirty="0"/>
              <a:t>обратную связь </a:t>
            </a:r>
            <a:r>
              <a:rPr lang="ru-RU" sz="1600" dirty="0"/>
              <a:t>(ПОС) и </a:t>
            </a:r>
            <a:endParaRPr lang="ru-RU" sz="1600" dirty="0" smtClean="0"/>
          </a:p>
          <a:p>
            <a:r>
              <a:rPr lang="ru-RU" sz="1600" b="1" dirty="0" smtClean="0"/>
              <a:t>отрицательную </a:t>
            </a:r>
            <a:r>
              <a:rPr lang="ru-RU" sz="1600" b="1" dirty="0"/>
              <a:t>обратную связь </a:t>
            </a:r>
            <a:r>
              <a:rPr lang="ru-RU" sz="1600" dirty="0"/>
              <a:t>(ООС).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 smtClean="0"/>
          </a:p>
          <a:p>
            <a:r>
              <a:rPr lang="ru-RU" sz="1600" i="1" dirty="0"/>
              <a:t>	</a:t>
            </a:r>
            <a:r>
              <a:rPr lang="ru-RU" sz="1600" b="1" i="1" dirty="0" smtClean="0"/>
              <a:t>При</a:t>
            </a:r>
            <a:r>
              <a:rPr lang="ru-RU" sz="1600" i="1" dirty="0" smtClean="0"/>
              <a:t> </a:t>
            </a:r>
            <a:r>
              <a:rPr lang="ru-RU" sz="1600" b="1" i="1" dirty="0" smtClean="0"/>
              <a:t>положительной ОС </a:t>
            </a:r>
            <a:r>
              <a:rPr lang="ru-RU" sz="1600" i="1" dirty="0" smtClean="0"/>
              <a:t>сигнал </a:t>
            </a:r>
            <a:r>
              <a:rPr lang="ru-RU" sz="1600" i="1" dirty="0"/>
              <a:t>на вход усилителя поступает в фазе со входным сигналом. </a:t>
            </a:r>
            <a:endParaRPr lang="ru-RU" sz="1600" i="1" dirty="0" smtClean="0"/>
          </a:p>
          <a:p>
            <a:r>
              <a:rPr lang="ru-RU" sz="1600" i="1" dirty="0"/>
              <a:t>	</a:t>
            </a:r>
            <a:r>
              <a:rPr lang="ru-RU" sz="1600" b="1" i="1" dirty="0" smtClean="0"/>
              <a:t>При </a:t>
            </a:r>
            <a:r>
              <a:rPr lang="ru-RU" sz="1600" b="1" i="1" dirty="0"/>
              <a:t>отрицательной ОС </a:t>
            </a:r>
            <a:r>
              <a:rPr lang="ru-RU" sz="1600" i="1" dirty="0"/>
              <a:t>сигнал будет подаваться в противофазе с входным сигналом.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 smtClean="0"/>
          </a:p>
          <a:p>
            <a:pPr algn="ctr"/>
            <a:r>
              <a:rPr lang="ru-RU" sz="1600" dirty="0" smtClean="0"/>
              <a:t>В </a:t>
            </a:r>
            <a:r>
              <a:rPr lang="ru-RU" sz="1600" dirty="0"/>
              <a:t>усилителях используется, как правило, </a:t>
            </a:r>
            <a:r>
              <a:rPr lang="ru-RU" sz="1600" b="1" dirty="0"/>
              <a:t>отрицательная обратная </a:t>
            </a:r>
            <a:r>
              <a:rPr lang="ru-RU" sz="1600" b="1" dirty="0" smtClean="0"/>
              <a:t>связь,</a:t>
            </a:r>
            <a:r>
              <a:rPr lang="ru-RU" sz="1600" dirty="0" smtClean="0"/>
              <a:t> </a:t>
            </a:r>
            <a:r>
              <a:rPr lang="ru-RU" sz="1600" dirty="0"/>
              <a:t>а </a:t>
            </a:r>
            <a:r>
              <a:rPr lang="ru-RU" sz="1600" b="1" dirty="0"/>
              <a:t>положительная</a:t>
            </a:r>
            <a:r>
              <a:rPr lang="ru-RU" sz="1600" dirty="0"/>
              <a:t> - в генераторах и регенеративных радиоприемниках.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214290"/>
            <a:ext cx="850112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 рис. показаны </a:t>
            </a:r>
            <a:r>
              <a:rPr lang="ru-RU" b="1" dirty="0" smtClean="0"/>
              <a:t>основные виды обратных связей</a:t>
            </a:r>
            <a:r>
              <a:rPr lang="ru-RU" dirty="0" smtClean="0"/>
              <a:t>, которые подразделяются на:</a:t>
            </a:r>
            <a:br>
              <a:rPr lang="ru-RU" dirty="0" smtClean="0"/>
            </a:br>
            <a:r>
              <a:rPr lang="ru-RU" dirty="0" smtClean="0"/>
              <a:t>(а) последовательная по напряжению;</a:t>
            </a:r>
            <a:br>
              <a:rPr lang="ru-RU" dirty="0" smtClean="0"/>
            </a:br>
            <a:r>
              <a:rPr lang="ru-RU" dirty="0" smtClean="0"/>
              <a:t>(б) параллельная по напряжению;</a:t>
            </a:r>
            <a:br>
              <a:rPr lang="ru-RU" dirty="0" smtClean="0"/>
            </a:br>
            <a:r>
              <a:rPr lang="ru-RU" dirty="0" smtClean="0"/>
              <a:t>(в) последовательная по току;</a:t>
            </a:r>
            <a:br>
              <a:rPr lang="ru-RU" dirty="0" smtClean="0"/>
            </a:br>
            <a:r>
              <a:rPr lang="ru-RU" dirty="0" smtClean="0"/>
              <a:t>(г) параллельная по току,</a:t>
            </a:r>
            <a:br>
              <a:rPr lang="ru-RU" dirty="0" smtClean="0"/>
            </a:br>
            <a:r>
              <a:rPr lang="ru-RU" dirty="0" smtClean="0"/>
              <a:t>где </a:t>
            </a:r>
          </a:p>
          <a:p>
            <a:r>
              <a:rPr lang="ru-RU" dirty="0" smtClean="0"/>
              <a:t>К– коэффициент прямой передачи, или коэффициент усиления усилителя без обратной связи;</a:t>
            </a:r>
            <a:br>
              <a:rPr lang="ru-RU" dirty="0" smtClean="0"/>
            </a:br>
            <a:r>
              <a:rPr lang="ru-RU" dirty="0" err="1" smtClean="0"/>
              <a:t>β– </a:t>
            </a:r>
            <a:r>
              <a:rPr lang="ru-RU" dirty="0" smtClean="0"/>
              <a:t>коэффициент передачи цепи обратной связи.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2786058"/>
            <a:ext cx="5072098" cy="1870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4714884"/>
            <a:ext cx="5072098" cy="1860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Группа 6"/>
          <p:cNvGrpSpPr/>
          <p:nvPr/>
        </p:nvGrpSpPr>
        <p:grpSpPr>
          <a:xfrm>
            <a:off x="357158" y="3500438"/>
            <a:ext cx="3084141" cy="2155282"/>
            <a:chOff x="857224" y="3857628"/>
            <a:chExt cx="3084141" cy="2155282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57224" y="3857628"/>
              <a:ext cx="3084141" cy="1785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TextBox 8"/>
            <p:cNvSpPr txBox="1"/>
            <p:nvPr/>
          </p:nvSpPr>
          <p:spPr>
            <a:xfrm>
              <a:off x="1428728" y="5643578"/>
              <a:ext cx="19624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четырехполюсник</a:t>
              </a:r>
              <a:endParaRPr lang="ru-RU" dirty="0"/>
            </a:p>
          </p:txBody>
        </p:sp>
      </p:grp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7158" y="214290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Рассмотрим </a:t>
            </a:r>
            <a:r>
              <a:rPr lang="ru-RU" b="1" dirty="0" smtClean="0"/>
              <a:t>пример</a:t>
            </a:r>
            <a:r>
              <a:rPr lang="ru-RU" dirty="0" smtClean="0"/>
              <a:t>: </a:t>
            </a:r>
          </a:p>
          <a:p>
            <a:pPr algn="just"/>
            <a:r>
              <a:rPr lang="ru-RU" dirty="0" smtClean="0"/>
              <a:t>Имеем 2-а элемента «И» с инверсией по выходу. И эти элементы объединены еще одним элементом «И»  (на 3-и входа).</a:t>
            </a:r>
          </a:p>
          <a:p>
            <a:pPr algn="just"/>
            <a:r>
              <a:rPr lang="en-GB" dirty="0" smtClean="0"/>
              <a:t>                                                                                    </a:t>
            </a:r>
            <a:r>
              <a:rPr lang="ru-RU" dirty="0" smtClean="0"/>
              <a:t>Х</a:t>
            </a:r>
            <a:r>
              <a:rPr lang="ru-RU" sz="1400" dirty="0" smtClean="0"/>
              <a:t>0</a:t>
            </a:r>
            <a:r>
              <a:rPr lang="ru-RU" dirty="0" smtClean="0"/>
              <a:t>, Х</a:t>
            </a:r>
            <a:r>
              <a:rPr lang="ru-RU" sz="1400" dirty="0" smtClean="0"/>
              <a:t>1</a:t>
            </a:r>
            <a:r>
              <a:rPr lang="ru-RU" dirty="0" smtClean="0"/>
              <a:t>, Х</a:t>
            </a:r>
            <a:r>
              <a:rPr lang="ru-RU" sz="1400" dirty="0" smtClean="0"/>
              <a:t>3</a:t>
            </a:r>
            <a:r>
              <a:rPr lang="ru-RU" dirty="0" smtClean="0"/>
              <a:t> - входы</a:t>
            </a:r>
            <a:endParaRPr lang="ru-RU" dirty="0"/>
          </a:p>
        </p:txBody>
      </p:sp>
      <p:grpSp>
        <p:nvGrpSpPr>
          <p:cNvPr id="84" name="Группа 83"/>
          <p:cNvGrpSpPr/>
          <p:nvPr/>
        </p:nvGrpSpPr>
        <p:grpSpPr>
          <a:xfrm>
            <a:off x="285720" y="1428736"/>
            <a:ext cx="3857652" cy="3941232"/>
            <a:chOff x="285720" y="1428736"/>
            <a:chExt cx="3857652" cy="3941232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714480" y="2571744"/>
              <a:ext cx="785818" cy="7143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714480" y="3500438"/>
              <a:ext cx="785818" cy="7143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14480" y="3500438"/>
              <a:ext cx="341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&amp;</a:t>
              </a:r>
              <a:endParaRPr lang="ru-RU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714480" y="2571744"/>
              <a:ext cx="341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&amp;</a:t>
              </a:r>
              <a:endParaRPr lang="ru-RU" dirty="0"/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785786" y="3071810"/>
              <a:ext cx="928694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>
              <a:stCxn id="29" idx="2"/>
            </p:cNvCxnSpPr>
            <p:nvPr/>
          </p:nvCxnSpPr>
          <p:spPr>
            <a:xfrm rot="16200000" flipH="1">
              <a:off x="-1145061" y="3426980"/>
              <a:ext cx="3274006" cy="1618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>
              <a:stCxn id="28" idx="2"/>
            </p:cNvCxnSpPr>
            <p:nvPr/>
          </p:nvCxnSpPr>
          <p:spPr>
            <a:xfrm rot="5400000">
              <a:off x="-843125" y="3426980"/>
              <a:ext cx="3274006" cy="16183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rot="5400000">
              <a:off x="-607255" y="3393281"/>
              <a:ext cx="335758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928662" y="142873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X</a:t>
              </a:r>
              <a:r>
                <a:rPr lang="en-GB" sz="1400" dirty="0" smtClean="0"/>
                <a:t>3</a:t>
              </a:r>
              <a:endParaRPr lang="ru-RU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03838" y="142873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X</a:t>
              </a:r>
              <a:r>
                <a:rPr lang="en-GB" sz="1400" dirty="0" smtClean="0"/>
                <a:t>1</a:t>
              </a:r>
              <a:endParaRPr lang="ru-RU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5720" y="142873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X</a:t>
              </a:r>
              <a:r>
                <a:rPr lang="en-GB" sz="1400" dirty="0" smtClean="0"/>
                <a:t>0</a:t>
              </a:r>
              <a:endParaRPr lang="ru-RU" dirty="0"/>
            </a:p>
          </p:txBody>
        </p:sp>
        <p:cxnSp>
          <p:nvCxnSpPr>
            <p:cNvPr id="30" name="Прямая соединительная линия 29"/>
            <p:cNvCxnSpPr/>
            <p:nvPr/>
          </p:nvCxnSpPr>
          <p:spPr>
            <a:xfrm>
              <a:off x="500034" y="2714620"/>
              <a:ext cx="121444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500034" y="3643314"/>
              <a:ext cx="121444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785786" y="4000504"/>
              <a:ext cx="928694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Овал 39"/>
            <p:cNvSpPr/>
            <p:nvPr/>
          </p:nvSpPr>
          <p:spPr>
            <a:xfrm>
              <a:off x="1643042" y="3929066"/>
              <a:ext cx="142876" cy="14287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1643042" y="2643182"/>
              <a:ext cx="142876" cy="14287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2428860" y="2857496"/>
              <a:ext cx="142876" cy="14287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2857488" y="4572008"/>
              <a:ext cx="142876" cy="14287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7" name="Прямая соединительная линия 46"/>
            <p:cNvCxnSpPr/>
            <p:nvPr/>
          </p:nvCxnSpPr>
          <p:spPr>
            <a:xfrm>
              <a:off x="2500298" y="2928934"/>
              <a:ext cx="428628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>
              <a:off x="2500298" y="3857628"/>
              <a:ext cx="428628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Прямоугольник 52"/>
            <p:cNvSpPr/>
            <p:nvPr/>
          </p:nvSpPr>
          <p:spPr>
            <a:xfrm>
              <a:off x="2928926" y="2571744"/>
              <a:ext cx="785818" cy="24288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928926" y="2571744"/>
              <a:ext cx="341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&amp;</a:t>
              </a:r>
              <a:endParaRPr lang="ru-RU" dirty="0"/>
            </a:p>
          </p:txBody>
        </p:sp>
        <p:cxnSp>
          <p:nvCxnSpPr>
            <p:cNvPr id="55" name="Прямая соединительная линия 54"/>
            <p:cNvCxnSpPr/>
            <p:nvPr/>
          </p:nvCxnSpPr>
          <p:spPr>
            <a:xfrm>
              <a:off x="1071538" y="4643446"/>
              <a:ext cx="1857388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Овал 59"/>
            <p:cNvSpPr/>
            <p:nvPr/>
          </p:nvSpPr>
          <p:spPr>
            <a:xfrm>
              <a:off x="2428860" y="3786190"/>
              <a:ext cx="142876" cy="14287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1" name="Прямая соединительная линия 60"/>
            <p:cNvCxnSpPr/>
            <p:nvPr/>
          </p:nvCxnSpPr>
          <p:spPr>
            <a:xfrm>
              <a:off x="3714744" y="3786190"/>
              <a:ext cx="428628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3714744" y="3429000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2928926" y="2071678"/>
              <a:ext cx="785818" cy="35719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928926" y="2071678"/>
              <a:ext cx="341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&amp;</a:t>
              </a:r>
              <a:endParaRPr lang="ru-RU" dirty="0"/>
            </a:p>
          </p:txBody>
        </p:sp>
        <p:cxnSp>
          <p:nvCxnSpPr>
            <p:cNvPr id="65" name="Прямая соединительная линия 64"/>
            <p:cNvCxnSpPr/>
            <p:nvPr/>
          </p:nvCxnSpPr>
          <p:spPr>
            <a:xfrm>
              <a:off x="1071538" y="2285992"/>
              <a:ext cx="1857388" cy="1588"/>
            </a:xfrm>
            <a:prstGeom prst="line">
              <a:avLst/>
            </a:prstGeom>
            <a:ln w="381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/>
            <p:cNvCxnSpPr/>
            <p:nvPr/>
          </p:nvCxnSpPr>
          <p:spPr>
            <a:xfrm>
              <a:off x="1071538" y="1857364"/>
              <a:ext cx="2857520" cy="1588"/>
            </a:xfrm>
            <a:prstGeom prst="line">
              <a:avLst/>
            </a:prstGeom>
            <a:ln w="381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/>
            <p:cNvCxnSpPr/>
            <p:nvPr/>
          </p:nvCxnSpPr>
          <p:spPr>
            <a:xfrm>
              <a:off x="3714744" y="2285992"/>
              <a:ext cx="357190" cy="1588"/>
            </a:xfrm>
            <a:prstGeom prst="line">
              <a:avLst/>
            </a:prstGeom>
            <a:ln w="381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 rot="5400000">
              <a:off x="3857223" y="2071281"/>
              <a:ext cx="428628" cy="794"/>
            </a:xfrm>
            <a:prstGeom prst="line">
              <a:avLst/>
            </a:prstGeom>
            <a:ln w="381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Овал 79"/>
            <p:cNvSpPr/>
            <p:nvPr/>
          </p:nvSpPr>
          <p:spPr>
            <a:xfrm>
              <a:off x="3643306" y="2214554"/>
              <a:ext cx="142876" cy="14287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57158" y="5000636"/>
              <a:ext cx="3016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0</a:t>
              </a:r>
              <a:endParaRPr lang="ru-RU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42910" y="500063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4429124" y="1428736"/>
            <a:ext cx="44291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 </a:t>
            </a:r>
            <a:r>
              <a:rPr lang="ru-RU" i="1" dirty="0" smtClean="0"/>
              <a:t>первый</a:t>
            </a:r>
            <a:r>
              <a:rPr lang="ru-RU" dirty="0" smtClean="0"/>
              <a:t> </a:t>
            </a:r>
            <a:r>
              <a:rPr lang="ru-RU" dirty="0" err="1" smtClean="0"/>
              <a:t>эл-т</a:t>
            </a:r>
            <a:r>
              <a:rPr lang="ru-RU" dirty="0" smtClean="0"/>
              <a:t> «И» поданы: Х</a:t>
            </a:r>
            <a:r>
              <a:rPr lang="ru-RU" sz="1400" dirty="0" smtClean="0"/>
              <a:t>0</a:t>
            </a:r>
            <a:r>
              <a:rPr lang="ru-RU" dirty="0" smtClean="0"/>
              <a:t> – с инв.</a:t>
            </a:r>
          </a:p>
          <a:p>
            <a:r>
              <a:rPr lang="ru-RU" dirty="0" smtClean="0"/>
              <a:t>                                                      Х</a:t>
            </a:r>
            <a:r>
              <a:rPr lang="ru-RU" sz="1400" dirty="0" smtClean="0"/>
              <a:t>1</a:t>
            </a:r>
            <a:r>
              <a:rPr lang="ru-RU" dirty="0" smtClean="0"/>
              <a:t> </a:t>
            </a:r>
          </a:p>
          <a:p>
            <a:r>
              <a:rPr lang="ru-RU" dirty="0" smtClean="0"/>
              <a:t>На </a:t>
            </a:r>
            <a:r>
              <a:rPr lang="ru-RU" i="1" dirty="0" smtClean="0"/>
              <a:t>второй</a:t>
            </a:r>
            <a:r>
              <a:rPr lang="ru-RU" dirty="0" smtClean="0"/>
              <a:t> </a:t>
            </a:r>
            <a:r>
              <a:rPr lang="ru-RU" dirty="0" err="1" smtClean="0"/>
              <a:t>эл-т</a:t>
            </a:r>
            <a:r>
              <a:rPr lang="ru-RU" dirty="0" smtClean="0"/>
              <a:t> «И» поданы: Х</a:t>
            </a:r>
            <a:r>
              <a:rPr lang="ru-RU" sz="1400" dirty="0" smtClean="0"/>
              <a:t>0</a:t>
            </a:r>
            <a:endParaRPr lang="ru-RU" dirty="0" smtClean="0"/>
          </a:p>
          <a:p>
            <a:r>
              <a:rPr lang="ru-RU" dirty="0" smtClean="0"/>
              <a:t>                                                     Х</a:t>
            </a:r>
            <a:r>
              <a:rPr lang="ru-RU" sz="1400" dirty="0" smtClean="0"/>
              <a:t>1</a:t>
            </a:r>
            <a:r>
              <a:rPr lang="ru-RU" dirty="0" smtClean="0"/>
              <a:t> – с инв.</a:t>
            </a:r>
          </a:p>
          <a:p>
            <a:pPr algn="just"/>
            <a:r>
              <a:rPr lang="ru-RU" dirty="0" smtClean="0"/>
              <a:t>Имеется </a:t>
            </a:r>
            <a:r>
              <a:rPr lang="ru-RU" i="1" dirty="0" err="1" smtClean="0"/>
              <a:t>треттий</a:t>
            </a:r>
            <a:r>
              <a:rPr lang="ru-RU" dirty="0" smtClean="0"/>
              <a:t> </a:t>
            </a:r>
            <a:r>
              <a:rPr lang="ru-RU" dirty="0" err="1" smtClean="0"/>
              <a:t>эл-т</a:t>
            </a:r>
            <a:r>
              <a:rPr lang="ru-RU" dirty="0" smtClean="0"/>
              <a:t> «И». Его выход с инверсией идет на Х</a:t>
            </a:r>
            <a:r>
              <a:rPr lang="ru-RU" sz="1400" dirty="0" smtClean="0"/>
              <a:t>3 </a:t>
            </a:r>
            <a:r>
              <a:rPr lang="ru-RU" dirty="0" smtClean="0"/>
              <a:t>и далее опять на вход.</a:t>
            </a:r>
            <a:endParaRPr lang="ru-RU" dirty="0"/>
          </a:p>
        </p:txBody>
      </p:sp>
      <p:sp>
        <p:nvSpPr>
          <p:cNvPr id="85" name="TextBox 84"/>
          <p:cNvSpPr txBox="1"/>
          <p:nvPr/>
        </p:nvSpPr>
        <p:spPr>
          <a:xfrm>
            <a:off x="2214546" y="29289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214546" y="38576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2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357554" y="207167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500562" y="3429000"/>
            <a:ext cx="4286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Данная схема реализует логику исключающего «</a:t>
            </a:r>
            <a:r>
              <a:rPr lang="ru-RU" b="1" dirty="0" smtClean="0"/>
              <a:t>ИЛИ» и </a:t>
            </a:r>
            <a:r>
              <a:rPr lang="ru-RU" dirty="0" smtClean="0"/>
              <a:t>содержит </a:t>
            </a:r>
            <a:r>
              <a:rPr lang="ru-RU" dirty="0" smtClean="0"/>
              <a:t>ОС. При подаче на ее входы комбинации Х</a:t>
            </a:r>
            <a:r>
              <a:rPr lang="ru-RU" sz="1400" dirty="0" smtClean="0"/>
              <a:t>0</a:t>
            </a:r>
            <a:r>
              <a:rPr lang="ru-RU" dirty="0" smtClean="0"/>
              <a:t>=0, Х</a:t>
            </a:r>
            <a:r>
              <a:rPr lang="ru-RU" sz="1400" dirty="0" smtClean="0"/>
              <a:t>1</a:t>
            </a:r>
            <a:r>
              <a:rPr lang="ru-RU" dirty="0" smtClean="0"/>
              <a:t>=1 схема на выходе выставит «1» и уже не снимет ее ни при каких условиях.</a:t>
            </a:r>
          </a:p>
          <a:p>
            <a:pPr algn="just"/>
            <a:r>
              <a:rPr lang="ru-RU" dirty="0" smtClean="0"/>
              <a:t>Как говорят в таких случаях – </a:t>
            </a:r>
            <a:r>
              <a:rPr lang="ru-RU" b="1" i="1" dirty="0" smtClean="0"/>
              <a:t>«Схема зависла».</a:t>
            </a:r>
            <a:endParaRPr lang="ru-RU" b="1" i="1" dirty="0"/>
          </a:p>
        </p:txBody>
      </p:sp>
      <p:sp>
        <p:nvSpPr>
          <p:cNvPr id="89" name="TextBox 88"/>
          <p:cNvSpPr txBox="1"/>
          <p:nvPr/>
        </p:nvSpPr>
        <p:spPr>
          <a:xfrm>
            <a:off x="500034" y="5786454"/>
            <a:ext cx="63755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Такого вида схемы принято называть – </a:t>
            </a:r>
            <a:r>
              <a:rPr lang="ru-RU" b="1" dirty="0" err="1" smtClean="0">
                <a:solidFill>
                  <a:srgbClr val="C00000"/>
                </a:solidFill>
              </a:rPr>
              <a:t>триггерными</a:t>
            </a:r>
            <a:r>
              <a:rPr lang="ru-RU" b="1" dirty="0" smtClean="0">
                <a:solidFill>
                  <a:srgbClr val="C00000"/>
                </a:solidFill>
              </a:rPr>
              <a:t> схемами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(вы промоделируете данную схему в 5-й </a:t>
            </a:r>
            <a:r>
              <a:rPr lang="ru-RU" dirty="0" err="1" smtClean="0"/>
              <a:t>лаб</a:t>
            </a:r>
            <a:r>
              <a:rPr lang="ru-RU" dirty="0" smtClean="0"/>
              <a:t> работе)</a:t>
            </a:r>
            <a:endParaRPr lang="ru-RU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214282" y="214290"/>
            <a:ext cx="85725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Нарисуем </a:t>
            </a:r>
            <a:r>
              <a:rPr lang="ru-RU" b="1" dirty="0" smtClean="0"/>
              <a:t>схему</a:t>
            </a:r>
            <a:r>
              <a:rPr lang="ru-RU" dirty="0" smtClean="0"/>
              <a:t> простого элемента – </a:t>
            </a:r>
            <a:r>
              <a:rPr lang="ru-RU" b="1" dirty="0" smtClean="0"/>
              <a:t>триггера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Выглядит она следующим образом: </a:t>
            </a:r>
            <a:r>
              <a:rPr lang="en-US" dirty="0" smtClean="0"/>
              <a:t>               </a:t>
            </a:r>
            <a:r>
              <a:rPr lang="ru-RU" dirty="0" smtClean="0"/>
              <a:t>Первый элемент «ИЛИ» с инверсией</a:t>
            </a:r>
          </a:p>
          <a:p>
            <a:r>
              <a:rPr lang="ru-RU" dirty="0" smtClean="0"/>
              <a:t>                                                                </a:t>
            </a:r>
            <a:r>
              <a:rPr lang="en-US" dirty="0" smtClean="0"/>
              <a:t>               </a:t>
            </a:r>
            <a:r>
              <a:rPr lang="ru-RU" dirty="0" smtClean="0"/>
              <a:t>    Второй элемент «ИЛИ» с инверсией</a:t>
            </a:r>
          </a:p>
          <a:p>
            <a:r>
              <a:rPr lang="ru-RU" dirty="0" smtClean="0"/>
              <a:t>                                                                </a:t>
            </a:r>
            <a:r>
              <a:rPr lang="en-US" dirty="0" smtClean="0"/>
              <a:t>               </a:t>
            </a:r>
            <a:r>
              <a:rPr lang="ru-RU" dirty="0" smtClean="0"/>
              <a:t>    Выход от второго элемента идет на вход </a:t>
            </a:r>
            <a:r>
              <a:rPr lang="en-US" dirty="0" smtClean="0"/>
              <a:t>                                          								</a:t>
            </a:r>
            <a:r>
              <a:rPr lang="ru-RU" dirty="0" smtClean="0"/>
              <a:t>первого.</a:t>
            </a:r>
            <a:endParaRPr lang="ru-RU" dirty="0"/>
          </a:p>
        </p:txBody>
      </p:sp>
      <p:sp>
        <p:nvSpPr>
          <p:cNvPr id="59" name="TextBox 58"/>
          <p:cNvSpPr txBox="1"/>
          <p:nvPr/>
        </p:nvSpPr>
        <p:spPr>
          <a:xfrm>
            <a:off x="4714876" y="2000240"/>
            <a:ext cx="38576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Также имеются дополнительные входы Х</a:t>
            </a:r>
            <a:r>
              <a:rPr lang="ru-RU" sz="1400" dirty="0" smtClean="0"/>
              <a:t>0</a:t>
            </a:r>
            <a:r>
              <a:rPr lang="ru-RU" dirty="0" smtClean="0"/>
              <a:t> и Х</a:t>
            </a:r>
            <a:r>
              <a:rPr lang="ru-RU" sz="1400" dirty="0" smtClean="0"/>
              <a:t>1</a:t>
            </a:r>
            <a:r>
              <a:rPr lang="ru-RU" dirty="0" smtClean="0"/>
              <a:t> и выходы. Выходы у триггеров принято называть не У, как мы делали в КС, а </a:t>
            </a:r>
            <a:r>
              <a:rPr lang="en-GB" dirty="0" smtClean="0"/>
              <a:t>Q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Т.о. </a:t>
            </a:r>
            <a:r>
              <a:rPr lang="en-GB" dirty="0" smtClean="0"/>
              <a:t>Q</a:t>
            </a:r>
            <a:r>
              <a:rPr lang="en-GB" sz="1400" dirty="0" smtClean="0"/>
              <a:t>0</a:t>
            </a:r>
            <a:r>
              <a:rPr lang="en-GB" dirty="0" smtClean="0"/>
              <a:t> </a:t>
            </a:r>
            <a:r>
              <a:rPr lang="ru-RU" dirty="0" smtClean="0"/>
              <a:t>и </a:t>
            </a:r>
            <a:r>
              <a:rPr lang="en-GB" dirty="0" smtClean="0"/>
              <a:t>Q</a:t>
            </a:r>
            <a:r>
              <a:rPr lang="en-GB" sz="1400" dirty="0" smtClean="0"/>
              <a:t>1</a:t>
            </a:r>
            <a:r>
              <a:rPr lang="ru-RU" dirty="0" smtClean="0"/>
              <a:t> – выходы триггера.</a:t>
            </a:r>
          </a:p>
          <a:p>
            <a:pPr algn="just"/>
            <a:endParaRPr lang="ru-RU" dirty="0"/>
          </a:p>
        </p:txBody>
      </p:sp>
      <p:sp>
        <p:nvSpPr>
          <p:cNvPr id="149" name="TextBox 148"/>
          <p:cNvSpPr txBox="1"/>
          <p:nvPr/>
        </p:nvSpPr>
        <p:spPr>
          <a:xfrm>
            <a:off x="4071934" y="3500438"/>
            <a:ext cx="47149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Следует сказать, что основа любого триггера – это кольцо, состоящее из 2-х элементов. Т.е. если первый инвертор выдает «0», то этот «0» идет на вход второго элемента и на выходе мы получим «1». Далее, эта «1» идет на вход первого элемента «ИЛИ», инвертируется, получается «0» и т.д. Т.о получается некая </a:t>
            </a:r>
            <a:r>
              <a:rPr lang="ru-RU" b="1" i="1" dirty="0" smtClean="0"/>
              <a:t>«ячейка хранения»</a:t>
            </a:r>
            <a:r>
              <a:rPr lang="ru-RU" dirty="0" smtClean="0"/>
              <a:t>, которой можно управлять (используя для </a:t>
            </a:r>
            <a:r>
              <a:rPr lang="ru-RU" dirty="0" smtClean="0"/>
              <a:t>этого </a:t>
            </a:r>
            <a:r>
              <a:rPr lang="ru-RU" dirty="0" smtClean="0"/>
              <a:t>дополнительные входы).</a:t>
            </a:r>
            <a:endParaRPr lang="ru-RU" b="1" i="1" dirty="0"/>
          </a:p>
        </p:txBody>
      </p:sp>
      <p:grpSp>
        <p:nvGrpSpPr>
          <p:cNvPr id="151" name="Группа 150"/>
          <p:cNvGrpSpPr/>
          <p:nvPr/>
        </p:nvGrpSpPr>
        <p:grpSpPr>
          <a:xfrm>
            <a:off x="357158" y="1357298"/>
            <a:ext cx="4007218" cy="1857388"/>
            <a:chOff x="357158" y="1357298"/>
            <a:chExt cx="4007218" cy="1857388"/>
          </a:xfrm>
        </p:grpSpPr>
        <p:grpSp>
          <p:nvGrpSpPr>
            <p:cNvPr id="148" name="Группа 147"/>
            <p:cNvGrpSpPr/>
            <p:nvPr/>
          </p:nvGrpSpPr>
          <p:grpSpPr>
            <a:xfrm>
              <a:off x="357158" y="1357298"/>
              <a:ext cx="4007218" cy="1857388"/>
              <a:chOff x="357158" y="1357298"/>
              <a:chExt cx="4007218" cy="1857388"/>
            </a:xfrm>
          </p:grpSpPr>
          <p:grpSp>
            <p:nvGrpSpPr>
              <p:cNvPr id="144" name="Группа 143"/>
              <p:cNvGrpSpPr/>
              <p:nvPr/>
            </p:nvGrpSpPr>
            <p:grpSpPr>
              <a:xfrm>
                <a:off x="357158" y="1357298"/>
                <a:ext cx="4007218" cy="1857388"/>
                <a:chOff x="406460" y="3214686"/>
                <a:chExt cx="4007218" cy="1857388"/>
              </a:xfrm>
            </p:grpSpPr>
            <p:grpSp>
              <p:nvGrpSpPr>
                <p:cNvPr id="86" name="Группа 85"/>
                <p:cNvGrpSpPr/>
                <p:nvPr/>
              </p:nvGrpSpPr>
              <p:grpSpPr>
                <a:xfrm>
                  <a:off x="1571604" y="3357562"/>
                  <a:ext cx="428628" cy="500066"/>
                  <a:chOff x="1571604" y="3357562"/>
                  <a:chExt cx="428628" cy="500066"/>
                </a:xfrm>
              </p:grpSpPr>
              <p:sp>
                <p:nvSpPr>
                  <p:cNvPr id="72" name="Прямоугольник 71"/>
                  <p:cNvSpPr/>
                  <p:nvPr/>
                </p:nvSpPr>
                <p:spPr>
                  <a:xfrm>
                    <a:off x="1571604" y="3357562"/>
                    <a:ext cx="428628" cy="500066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75" name="TextBox 74"/>
                  <p:cNvSpPr txBox="1"/>
                  <p:nvPr/>
                </p:nvSpPr>
                <p:spPr>
                  <a:xfrm>
                    <a:off x="1571604" y="3357562"/>
                    <a:ext cx="30168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ru-RU" dirty="0" smtClean="0"/>
                      <a:t>1</a:t>
                    </a:r>
                    <a:endParaRPr lang="ru-RU" dirty="0"/>
                  </a:p>
                </p:txBody>
              </p:sp>
            </p:grpSp>
            <p:grpSp>
              <p:nvGrpSpPr>
                <p:cNvPr id="78" name="Группа 77"/>
                <p:cNvGrpSpPr/>
                <p:nvPr/>
              </p:nvGrpSpPr>
              <p:grpSpPr>
                <a:xfrm>
                  <a:off x="3000364" y="4214818"/>
                  <a:ext cx="428628" cy="500066"/>
                  <a:chOff x="2928926" y="5143512"/>
                  <a:chExt cx="428628" cy="500066"/>
                </a:xfrm>
              </p:grpSpPr>
              <p:sp>
                <p:nvSpPr>
                  <p:cNvPr id="74" name="Прямоугольник 73"/>
                  <p:cNvSpPr/>
                  <p:nvPr/>
                </p:nvSpPr>
                <p:spPr>
                  <a:xfrm>
                    <a:off x="2928926" y="5143512"/>
                    <a:ext cx="428628" cy="500066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76" name="TextBox 75"/>
                  <p:cNvSpPr txBox="1"/>
                  <p:nvPr/>
                </p:nvSpPr>
                <p:spPr>
                  <a:xfrm>
                    <a:off x="2928926" y="5143512"/>
                    <a:ext cx="30168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ru-RU" dirty="0" smtClean="0"/>
                      <a:t>1</a:t>
                    </a:r>
                    <a:endParaRPr lang="ru-RU" dirty="0"/>
                  </a:p>
                </p:txBody>
              </p:sp>
            </p:grpSp>
            <p:cxnSp>
              <p:nvCxnSpPr>
                <p:cNvPr id="89" name="Прямая соединительная линия 88"/>
                <p:cNvCxnSpPr/>
                <p:nvPr/>
              </p:nvCxnSpPr>
              <p:spPr>
                <a:xfrm>
                  <a:off x="785786" y="3500438"/>
                  <a:ext cx="785818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Прямая соединительная линия 93"/>
                <p:cNvCxnSpPr/>
                <p:nvPr/>
              </p:nvCxnSpPr>
              <p:spPr>
                <a:xfrm rot="5400000">
                  <a:off x="393671" y="4392619"/>
                  <a:ext cx="1357322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Прямая соединительная линия 104"/>
                <p:cNvCxnSpPr/>
                <p:nvPr/>
              </p:nvCxnSpPr>
              <p:spPr>
                <a:xfrm>
                  <a:off x="2000232" y="3571876"/>
                  <a:ext cx="1928826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Прямая соединительная линия 106"/>
                <p:cNvCxnSpPr/>
                <p:nvPr/>
              </p:nvCxnSpPr>
              <p:spPr>
                <a:xfrm>
                  <a:off x="1071538" y="5070486"/>
                  <a:ext cx="2714644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Прямая соединительная линия 108"/>
                <p:cNvCxnSpPr/>
                <p:nvPr/>
              </p:nvCxnSpPr>
              <p:spPr>
                <a:xfrm>
                  <a:off x="1071538" y="3714752"/>
                  <a:ext cx="500066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Прямая соединительная линия 113"/>
                <p:cNvCxnSpPr/>
                <p:nvPr/>
              </p:nvCxnSpPr>
              <p:spPr>
                <a:xfrm rot="5400000">
                  <a:off x="2143902" y="3928272"/>
                  <a:ext cx="71438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Прямая соединительная линия 115"/>
                <p:cNvCxnSpPr/>
                <p:nvPr/>
              </p:nvCxnSpPr>
              <p:spPr>
                <a:xfrm>
                  <a:off x="2500298" y="4286256"/>
                  <a:ext cx="500066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Прямая соединительная линия 120"/>
                <p:cNvCxnSpPr/>
                <p:nvPr/>
              </p:nvCxnSpPr>
              <p:spPr>
                <a:xfrm>
                  <a:off x="2500298" y="4572008"/>
                  <a:ext cx="500066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Прямая соединительная линия 121"/>
                <p:cNvCxnSpPr/>
                <p:nvPr/>
              </p:nvCxnSpPr>
              <p:spPr>
                <a:xfrm>
                  <a:off x="3428992" y="4500570"/>
                  <a:ext cx="571504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Прямая соединительная линия 122"/>
                <p:cNvCxnSpPr/>
                <p:nvPr/>
              </p:nvCxnSpPr>
              <p:spPr>
                <a:xfrm rot="5400000">
                  <a:off x="3501224" y="4785528"/>
                  <a:ext cx="571504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8" name="TextBox 127"/>
                <p:cNvSpPr txBox="1"/>
                <p:nvPr/>
              </p:nvSpPr>
              <p:spPr>
                <a:xfrm>
                  <a:off x="3571868" y="3214686"/>
                  <a:ext cx="43152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Q</a:t>
                  </a:r>
                  <a:r>
                    <a:rPr lang="ru-RU" sz="1400" dirty="0" smtClean="0"/>
                    <a:t>0</a:t>
                  </a:r>
                  <a:endParaRPr lang="ru-RU" dirty="0"/>
                </a:p>
              </p:txBody>
            </p:sp>
            <p:sp>
              <p:nvSpPr>
                <p:cNvPr id="129" name="TextBox 128"/>
                <p:cNvSpPr txBox="1"/>
                <p:nvPr/>
              </p:nvSpPr>
              <p:spPr>
                <a:xfrm>
                  <a:off x="2175474" y="4357694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1</a:t>
                  </a:r>
                  <a:endParaRPr lang="ru-RU" dirty="0"/>
                </a:p>
              </p:txBody>
            </p:sp>
            <p:sp>
              <p:nvSpPr>
                <p:cNvPr id="130" name="TextBox 129"/>
                <p:cNvSpPr txBox="1"/>
                <p:nvPr/>
              </p:nvSpPr>
              <p:spPr>
                <a:xfrm>
                  <a:off x="428596" y="3286124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0</a:t>
                  </a:r>
                  <a:endParaRPr lang="ru-RU" dirty="0"/>
                </a:p>
              </p:txBody>
            </p:sp>
            <p:sp>
              <p:nvSpPr>
                <p:cNvPr id="133" name="TextBox 132"/>
                <p:cNvSpPr txBox="1"/>
                <p:nvPr/>
              </p:nvSpPr>
              <p:spPr>
                <a:xfrm>
                  <a:off x="3571868" y="4143380"/>
                  <a:ext cx="43152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Q</a:t>
                  </a:r>
                  <a:r>
                    <a:rPr lang="en-GB" sz="1400" dirty="0" smtClean="0"/>
                    <a:t>1</a:t>
                  </a:r>
                  <a:endParaRPr lang="ru-RU" dirty="0"/>
                </a:p>
              </p:txBody>
            </p:sp>
            <p:sp>
              <p:nvSpPr>
                <p:cNvPr id="134" name="TextBox 133"/>
                <p:cNvSpPr txBox="1"/>
                <p:nvPr/>
              </p:nvSpPr>
              <p:spPr>
                <a:xfrm>
                  <a:off x="3857620" y="3357562"/>
                  <a:ext cx="48462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(Q)</a:t>
                  </a:r>
                  <a:endParaRPr lang="ru-RU" dirty="0"/>
                </a:p>
              </p:txBody>
            </p:sp>
            <p:grpSp>
              <p:nvGrpSpPr>
                <p:cNvPr id="140" name="Группа 139"/>
                <p:cNvGrpSpPr/>
                <p:nvPr/>
              </p:nvGrpSpPr>
              <p:grpSpPr>
                <a:xfrm>
                  <a:off x="3929058" y="4274114"/>
                  <a:ext cx="484620" cy="369332"/>
                  <a:chOff x="6000760" y="3714752"/>
                  <a:chExt cx="484620" cy="369332"/>
                </a:xfrm>
              </p:grpSpPr>
              <p:sp>
                <p:nvSpPr>
                  <p:cNvPr id="135" name="TextBox 134"/>
                  <p:cNvSpPr txBox="1"/>
                  <p:nvPr/>
                </p:nvSpPr>
                <p:spPr>
                  <a:xfrm>
                    <a:off x="6000760" y="3714752"/>
                    <a:ext cx="48462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(Q)</a:t>
                    </a:r>
                    <a:endParaRPr lang="ru-RU" dirty="0"/>
                  </a:p>
                </p:txBody>
              </p:sp>
              <p:cxnSp>
                <p:nvCxnSpPr>
                  <p:cNvPr id="137" name="Прямая соединительная линия 136"/>
                  <p:cNvCxnSpPr/>
                  <p:nvPr/>
                </p:nvCxnSpPr>
                <p:spPr>
                  <a:xfrm>
                    <a:off x="6143636" y="3784602"/>
                    <a:ext cx="170872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2" name="TextBox 141"/>
                <p:cNvSpPr txBox="1"/>
                <p:nvPr/>
              </p:nvSpPr>
              <p:spPr>
                <a:xfrm>
                  <a:off x="406460" y="3500438"/>
                  <a:ext cx="45076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>
                      <a:solidFill>
                        <a:srgbClr val="C00000"/>
                      </a:solidFill>
                    </a:rPr>
                    <a:t>(R)</a:t>
                  </a:r>
                  <a:endParaRPr lang="ru-RU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43" name="TextBox 142"/>
                <p:cNvSpPr txBox="1"/>
                <p:nvPr/>
              </p:nvSpPr>
              <p:spPr>
                <a:xfrm>
                  <a:off x="2143108" y="4572008"/>
                  <a:ext cx="43152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rgbClr val="C00000"/>
                      </a:solidFill>
                    </a:rPr>
                    <a:t>(S)</a:t>
                  </a:r>
                  <a:endParaRPr lang="ru-RU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146" name="Овал 145"/>
              <p:cNvSpPr/>
              <p:nvPr/>
            </p:nvSpPr>
            <p:spPr>
              <a:xfrm>
                <a:off x="1857356" y="1643050"/>
                <a:ext cx="142876" cy="142876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50" name="Овал 149"/>
            <p:cNvSpPr/>
            <p:nvPr/>
          </p:nvSpPr>
          <p:spPr>
            <a:xfrm>
              <a:off x="3286116" y="2571744"/>
              <a:ext cx="142876" cy="14287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0" name="Группа 169"/>
          <p:cNvGrpSpPr/>
          <p:nvPr/>
        </p:nvGrpSpPr>
        <p:grpSpPr>
          <a:xfrm>
            <a:off x="712760" y="4286256"/>
            <a:ext cx="2859108" cy="1573224"/>
            <a:chOff x="357158" y="4286256"/>
            <a:chExt cx="2859108" cy="1573224"/>
          </a:xfrm>
        </p:grpSpPr>
        <p:sp>
          <p:nvSpPr>
            <p:cNvPr id="152" name="Прямоугольник 151"/>
            <p:cNvSpPr/>
            <p:nvPr/>
          </p:nvSpPr>
          <p:spPr>
            <a:xfrm>
              <a:off x="785786" y="4286256"/>
              <a:ext cx="571504" cy="50006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3" name="Прямоугольник 152"/>
            <p:cNvSpPr/>
            <p:nvPr/>
          </p:nvSpPr>
          <p:spPr>
            <a:xfrm>
              <a:off x="2214546" y="4929198"/>
              <a:ext cx="571504" cy="50006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55" name="Прямая соединительная линия 154"/>
            <p:cNvCxnSpPr/>
            <p:nvPr/>
          </p:nvCxnSpPr>
          <p:spPr>
            <a:xfrm>
              <a:off x="1357290" y="4572008"/>
              <a:ext cx="428628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Прямая соединительная линия 155"/>
            <p:cNvCxnSpPr/>
            <p:nvPr/>
          </p:nvCxnSpPr>
          <p:spPr>
            <a:xfrm>
              <a:off x="1785918" y="5214950"/>
              <a:ext cx="428628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Прямая соединительная линия 156"/>
            <p:cNvCxnSpPr/>
            <p:nvPr/>
          </p:nvCxnSpPr>
          <p:spPr>
            <a:xfrm>
              <a:off x="2786050" y="5214950"/>
              <a:ext cx="428628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Прямая соединительная линия 157"/>
            <p:cNvCxnSpPr/>
            <p:nvPr/>
          </p:nvCxnSpPr>
          <p:spPr>
            <a:xfrm>
              <a:off x="357158" y="4572008"/>
              <a:ext cx="428628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Прямая соединительная линия 159"/>
            <p:cNvCxnSpPr/>
            <p:nvPr/>
          </p:nvCxnSpPr>
          <p:spPr>
            <a:xfrm rot="5400000">
              <a:off x="1465241" y="4892685"/>
              <a:ext cx="64294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Прямая соединительная линия 161"/>
            <p:cNvCxnSpPr/>
            <p:nvPr/>
          </p:nvCxnSpPr>
          <p:spPr>
            <a:xfrm rot="5400000">
              <a:off x="2894001" y="5535627"/>
              <a:ext cx="64294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Прямая соединительная линия 162"/>
            <p:cNvCxnSpPr/>
            <p:nvPr/>
          </p:nvCxnSpPr>
          <p:spPr>
            <a:xfrm rot="5400000">
              <a:off x="-284990" y="5214156"/>
              <a:ext cx="1285884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Прямая соединительная линия 164"/>
            <p:cNvCxnSpPr/>
            <p:nvPr/>
          </p:nvCxnSpPr>
          <p:spPr>
            <a:xfrm>
              <a:off x="357158" y="5857892"/>
              <a:ext cx="285752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Овал 167"/>
            <p:cNvSpPr/>
            <p:nvPr/>
          </p:nvSpPr>
          <p:spPr>
            <a:xfrm>
              <a:off x="1285852" y="4500570"/>
              <a:ext cx="142876" cy="14287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9" name="Овал 168"/>
            <p:cNvSpPr/>
            <p:nvPr/>
          </p:nvSpPr>
          <p:spPr>
            <a:xfrm>
              <a:off x="2714612" y="5143512"/>
              <a:ext cx="142876" cy="14287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1" name="TextBox 170"/>
          <p:cNvSpPr txBox="1"/>
          <p:nvPr/>
        </p:nvSpPr>
        <p:spPr>
          <a:xfrm>
            <a:off x="1714480" y="42148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</a:t>
            </a:r>
            <a:endParaRPr lang="ru-RU" dirty="0"/>
          </a:p>
        </p:txBody>
      </p:sp>
      <p:sp>
        <p:nvSpPr>
          <p:cNvPr id="172" name="TextBox 171"/>
          <p:cNvSpPr txBox="1"/>
          <p:nvPr/>
        </p:nvSpPr>
        <p:spPr>
          <a:xfrm>
            <a:off x="3143240" y="485776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214282" y="142852"/>
            <a:ext cx="6422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Рассмотрим логику работы триггера на </a:t>
            </a:r>
            <a:r>
              <a:rPr lang="ru-RU" b="1" dirty="0" smtClean="0"/>
              <a:t>временной диаграмме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1071546"/>
            <a:ext cx="3083805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69" name="Группа 168"/>
          <p:cNvGrpSpPr/>
          <p:nvPr/>
        </p:nvGrpSpPr>
        <p:grpSpPr>
          <a:xfrm>
            <a:off x="214282" y="642918"/>
            <a:ext cx="5500726" cy="3083976"/>
            <a:chOff x="214282" y="642918"/>
            <a:chExt cx="5500726" cy="3083976"/>
          </a:xfrm>
        </p:grpSpPr>
        <p:grpSp>
          <p:nvGrpSpPr>
            <p:cNvPr id="143" name="Группа 142"/>
            <p:cNvGrpSpPr/>
            <p:nvPr/>
          </p:nvGrpSpPr>
          <p:grpSpPr>
            <a:xfrm>
              <a:off x="214282" y="642918"/>
              <a:ext cx="5500726" cy="3083976"/>
              <a:chOff x="428596" y="642918"/>
              <a:chExt cx="5500726" cy="3083976"/>
            </a:xfrm>
          </p:grpSpPr>
          <p:cxnSp>
            <p:nvCxnSpPr>
              <p:cNvPr id="42" name="Прямая соединительная линия 41"/>
              <p:cNvCxnSpPr/>
              <p:nvPr/>
            </p:nvCxnSpPr>
            <p:spPr>
              <a:xfrm rot="5400000">
                <a:off x="-320709" y="2106603"/>
                <a:ext cx="2928958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>
              <a:xfrm>
                <a:off x="1142976" y="1357298"/>
                <a:ext cx="4786346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Прямая соединительная линия 45"/>
              <p:cNvCxnSpPr/>
              <p:nvPr/>
            </p:nvCxnSpPr>
            <p:spPr>
              <a:xfrm>
                <a:off x="1142976" y="2071678"/>
                <a:ext cx="4714908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Прямая соединительная линия 46"/>
              <p:cNvCxnSpPr/>
              <p:nvPr/>
            </p:nvCxnSpPr>
            <p:spPr>
              <a:xfrm>
                <a:off x="1142976" y="2857496"/>
                <a:ext cx="4786346" cy="15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Прямая соединительная линия 47"/>
              <p:cNvCxnSpPr/>
              <p:nvPr/>
            </p:nvCxnSpPr>
            <p:spPr>
              <a:xfrm>
                <a:off x="1142976" y="3571876"/>
                <a:ext cx="4714908" cy="1588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49"/>
              <p:cNvSpPr txBox="1"/>
              <p:nvPr/>
            </p:nvSpPr>
            <p:spPr>
              <a:xfrm>
                <a:off x="428596" y="1142984"/>
                <a:ext cx="7152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(</a:t>
                </a:r>
                <a:r>
                  <a:rPr lang="en-GB" dirty="0" smtClean="0"/>
                  <a:t>R</a:t>
                </a:r>
                <a:r>
                  <a:rPr lang="ru-RU" dirty="0" smtClean="0"/>
                  <a:t>) Х</a:t>
                </a:r>
                <a:r>
                  <a:rPr lang="ru-RU" sz="1400" dirty="0" smtClean="0"/>
                  <a:t>0</a:t>
                </a:r>
                <a:endParaRPr lang="ru-RU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28596" y="1857364"/>
                <a:ext cx="6960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(</a:t>
                </a:r>
                <a:r>
                  <a:rPr lang="en-GB" dirty="0" smtClean="0"/>
                  <a:t>S</a:t>
                </a:r>
                <a:r>
                  <a:rPr lang="ru-RU" dirty="0" smtClean="0"/>
                  <a:t>) Х</a:t>
                </a:r>
                <a:r>
                  <a:rPr lang="en-GB" sz="1400" dirty="0" smtClean="0"/>
                  <a:t>1</a:t>
                </a:r>
                <a:endParaRPr lang="ru-RU" dirty="0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428596" y="2643182"/>
                <a:ext cx="7843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(</a:t>
                </a:r>
                <a:r>
                  <a:rPr lang="en-GB" dirty="0" smtClean="0"/>
                  <a:t>Q</a:t>
                </a:r>
                <a:r>
                  <a:rPr lang="ru-RU" dirty="0" smtClean="0"/>
                  <a:t>) </a:t>
                </a:r>
                <a:r>
                  <a:rPr lang="en-GB" dirty="0" smtClean="0"/>
                  <a:t>Q</a:t>
                </a:r>
                <a:r>
                  <a:rPr lang="ru-RU" sz="1400" dirty="0" smtClean="0"/>
                  <a:t>0</a:t>
                </a:r>
                <a:endParaRPr lang="ru-RU" dirty="0"/>
              </a:p>
            </p:txBody>
          </p:sp>
          <p:grpSp>
            <p:nvGrpSpPr>
              <p:cNvPr id="56" name="Группа 55"/>
              <p:cNvGrpSpPr/>
              <p:nvPr/>
            </p:nvGrpSpPr>
            <p:grpSpPr>
              <a:xfrm>
                <a:off x="428596" y="3357562"/>
                <a:ext cx="784382" cy="369332"/>
                <a:chOff x="428596" y="3357562"/>
                <a:chExt cx="784382" cy="369332"/>
              </a:xfrm>
            </p:grpSpPr>
            <p:sp>
              <p:nvSpPr>
                <p:cNvPr id="53" name="TextBox 52"/>
                <p:cNvSpPr txBox="1"/>
                <p:nvPr/>
              </p:nvSpPr>
              <p:spPr>
                <a:xfrm>
                  <a:off x="428596" y="3357562"/>
                  <a:ext cx="7843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(</a:t>
                  </a:r>
                  <a:r>
                    <a:rPr lang="en-GB" dirty="0" smtClean="0"/>
                    <a:t>Q</a:t>
                  </a:r>
                  <a:r>
                    <a:rPr lang="ru-RU" dirty="0" smtClean="0"/>
                    <a:t>) </a:t>
                  </a:r>
                  <a:r>
                    <a:rPr lang="en-GB" dirty="0" smtClean="0"/>
                    <a:t>Q</a:t>
                  </a:r>
                  <a:r>
                    <a:rPr lang="en-GB" sz="1400" dirty="0" smtClean="0"/>
                    <a:t>1</a:t>
                  </a:r>
                  <a:endParaRPr lang="ru-RU" dirty="0"/>
                </a:p>
              </p:txBody>
            </p:sp>
            <p:cxnSp>
              <p:nvCxnSpPr>
                <p:cNvPr id="55" name="Прямая соединительная линия 54"/>
                <p:cNvCxnSpPr/>
                <p:nvPr/>
              </p:nvCxnSpPr>
              <p:spPr>
                <a:xfrm>
                  <a:off x="500034" y="3429000"/>
                  <a:ext cx="285752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8" name="Прямая соединительная линия 57"/>
              <p:cNvCxnSpPr/>
              <p:nvPr/>
            </p:nvCxnSpPr>
            <p:spPr>
              <a:xfrm rot="5400000">
                <a:off x="393671" y="2106603"/>
                <a:ext cx="2928958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 rot="5400000">
                <a:off x="1108051" y="2106603"/>
                <a:ext cx="2928958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единительная линия 60"/>
              <p:cNvCxnSpPr/>
              <p:nvPr/>
            </p:nvCxnSpPr>
            <p:spPr>
              <a:xfrm rot="5400000">
                <a:off x="1893869" y="2106603"/>
                <a:ext cx="2928958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 rot="5400000">
                <a:off x="2679687" y="2106603"/>
                <a:ext cx="2928958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 rot="5400000">
                <a:off x="3465505" y="2106603"/>
                <a:ext cx="2928958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 rot="5400000">
                <a:off x="4251323" y="2106603"/>
                <a:ext cx="2928958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Прямая соединительная линия 66"/>
              <p:cNvCxnSpPr/>
              <p:nvPr/>
            </p:nvCxnSpPr>
            <p:spPr>
              <a:xfrm>
                <a:off x="1142976" y="1357298"/>
                <a:ext cx="714380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>
                <a:off x="1857356" y="1071546"/>
                <a:ext cx="714380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Прямая соединительная линия 69"/>
              <p:cNvCxnSpPr/>
              <p:nvPr/>
            </p:nvCxnSpPr>
            <p:spPr>
              <a:xfrm>
                <a:off x="1142976" y="2071678"/>
                <a:ext cx="2214578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Прямая соединительная линия 72"/>
              <p:cNvCxnSpPr/>
              <p:nvPr/>
            </p:nvCxnSpPr>
            <p:spPr>
              <a:xfrm>
                <a:off x="2571736" y="1357298"/>
                <a:ext cx="2357454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Прямая соединительная линия 74"/>
              <p:cNvCxnSpPr/>
              <p:nvPr/>
            </p:nvCxnSpPr>
            <p:spPr>
              <a:xfrm rot="5400000" flipH="1" flipV="1">
                <a:off x="1679555" y="1249347"/>
                <a:ext cx="356396" cy="79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Прямая соединительная линия 78"/>
              <p:cNvCxnSpPr/>
              <p:nvPr/>
            </p:nvCxnSpPr>
            <p:spPr>
              <a:xfrm rot="5400000" flipH="1" flipV="1">
                <a:off x="2393935" y="1249347"/>
                <a:ext cx="356396" cy="79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Прямая соединительная линия 79"/>
              <p:cNvCxnSpPr/>
              <p:nvPr/>
            </p:nvCxnSpPr>
            <p:spPr>
              <a:xfrm rot="5400000" flipH="1" flipV="1">
                <a:off x="3179753" y="1892289"/>
                <a:ext cx="356396" cy="79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Прямая соединительная линия 80"/>
              <p:cNvCxnSpPr/>
              <p:nvPr/>
            </p:nvCxnSpPr>
            <p:spPr>
              <a:xfrm rot="5400000" flipH="1" flipV="1">
                <a:off x="4751389" y="1892289"/>
                <a:ext cx="356396" cy="79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Прямая соединительная линия 81"/>
              <p:cNvCxnSpPr/>
              <p:nvPr/>
            </p:nvCxnSpPr>
            <p:spPr>
              <a:xfrm>
                <a:off x="3357554" y="1714488"/>
                <a:ext cx="1571636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Прямая соединительная линия 83"/>
              <p:cNvCxnSpPr/>
              <p:nvPr/>
            </p:nvCxnSpPr>
            <p:spPr>
              <a:xfrm rot="5400000" flipH="1" flipV="1">
                <a:off x="4751389" y="1177909"/>
                <a:ext cx="356396" cy="79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Прямая соединительная линия 84"/>
              <p:cNvCxnSpPr/>
              <p:nvPr/>
            </p:nvCxnSpPr>
            <p:spPr>
              <a:xfrm>
                <a:off x="4929190" y="1000108"/>
                <a:ext cx="714380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Прямая соединительная линия 85"/>
              <p:cNvCxnSpPr/>
              <p:nvPr/>
            </p:nvCxnSpPr>
            <p:spPr>
              <a:xfrm>
                <a:off x="4929190" y="2071678"/>
                <a:ext cx="714380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Прямая соединительная линия 86"/>
              <p:cNvCxnSpPr/>
              <p:nvPr/>
            </p:nvCxnSpPr>
            <p:spPr>
              <a:xfrm>
                <a:off x="1857356" y="2571744"/>
                <a:ext cx="142876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Прямая соединительная линия 96"/>
              <p:cNvCxnSpPr/>
              <p:nvPr/>
            </p:nvCxnSpPr>
            <p:spPr>
              <a:xfrm>
                <a:off x="1857356" y="3570288"/>
                <a:ext cx="142876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Прямая соединительная линия 98"/>
              <p:cNvCxnSpPr/>
              <p:nvPr/>
            </p:nvCxnSpPr>
            <p:spPr>
              <a:xfrm rot="5400000" flipH="1" flipV="1">
                <a:off x="1857753" y="2714223"/>
                <a:ext cx="285752" cy="79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Прямая соединительная линия 100"/>
              <p:cNvCxnSpPr/>
              <p:nvPr/>
            </p:nvCxnSpPr>
            <p:spPr>
              <a:xfrm rot="5400000" flipH="1" flipV="1">
                <a:off x="1857753" y="3428603"/>
                <a:ext cx="285752" cy="79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Прямая соединительная линия 102"/>
              <p:cNvCxnSpPr/>
              <p:nvPr/>
            </p:nvCxnSpPr>
            <p:spPr>
              <a:xfrm>
                <a:off x="2000232" y="2857496"/>
                <a:ext cx="1357322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Прямая соединительная линия 110"/>
              <p:cNvCxnSpPr/>
              <p:nvPr/>
            </p:nvCxnSpPr>
            <p:spPr>
              <a:xfrm>
                <a:off x="2000232" y="3286124"/>
                <a:ext cx="1357322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Прямая соединительная линия 116"/>
              <p:cNvCxnSpPr/>
              <p:nvPr/>
            </p:nvCxnSpPr>
            <p:spPr>
              <a:xfrm rot="5400000" flipH="1" flipV="1">
                <a:off x="3179753" y="2678107"/>
                <a:ext cx="356396" cy="79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Прямая соединительная линия 119"/>
              <p:cNvCxnSpPr/>
              <p:nvPr/>
            </p:nvCxnSpPr>
            <p:spPr>
              <a:xfrm rot="5400000" flipH="1" flipV="1">
                <a:off x="3179753" y="3463925"/>
                <a:ext cx="356396" cy="79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Прямая соединительная линия 121"/>
              <p:cNvCxnSpPr/>
              <p:nvPr/>
            </p:nvCxnSpPr>
            <p:spPr>
              <a:xfrm>
                <a:off x="3357554" y="2500306"/>
                <a:ext cx="1714512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Прямая соединительная линия 129"/>
              <p:cNvCxnSpPr/>
              <p:nvPr/>
            </p:nvCxnSpPr>
            <p:spPr>
              <a:xfrm>
                <a:off x="3357554" y="3571876"/>
                <a:ext cx="1714512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Прямая соединительная линия 134"/>
              <p:cNvCxnSpPr/>
              <p:nvPr/>
            </p:nvCxnSpPr>
            <p:spPr>
              <a:xfrm rot="5400000" flipH="1" flipV="1">
                <a:off x="4894265" y="2678107"/>
                <a:ext cx="356396" cy="79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Прямая соединительная линия 135"/>
              <p:cNvCxnSpPr/>
              <p:nvPr/>
            </p:nvCxnSpPr>
            <p:spPr>
              <a:xfrm rot="5400000" flipH="1" flipV="1">
                <a:off x="4894265" y="3392487"/>
                <a:ext cx="356396" cy="79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Прямая соединительная линия 136"/>
              <p:cNvCxnSpPr/>
              <p:nvPr/>
            </p:nvCxnSpPr>
            <p:spPr>
              <a:xfrm>
                <a:off x="5072066" y="2857496"/>
                <a:ext cx="714380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Прямая соединительная линия 137"/>
              <p:cNvCxnSpPr/>
              <p:nvPr/>
            </p:nvCxnSpPr>
            <p:spPr>
              <a:xfrm>
                <a:off x="5072066" y="3214686"/>
                <a:ext cx="714380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0" name="Группа 149"/>
            <p:cNvGrpSpPr/>
            <p:nvPr/>
          </p:nvGrpSpPr>
          <p:grpSpPr>
            <a:xfrm>
              <a:off x="928662" y="3429000"/>
              <a:ext cx="357190" cy="142876"/>
              <a:chOff x="1428728" y="4643446"/>
              <a:chExt cx="357190" cy="142876"/>
            </a:xfrm>
          </p:grpSpPr>
          <p:cxnSp>
            <p:nvCxnSpPr>
              <p:cNvPr id="145" name="Прямая соединительная линия 144"/>
              <p:cNvCxnSpPr/>
              <p:nvPr/>
            </p:nvCxnSpPr>
            <p:spPr>
              <a:xfrm rot="16200000" flipH="1">
                <a:off x="1393009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Прямая соединительная линия 145"/>
              <p:cNvCxnSpPr/>
              <p:nvPr/>
            </p:nvCxnSpPr>
            <p:spPr>
              <a:xfrm rot="16200000" flipH="1">
                <a:off x="1464447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Прямая соединительная линия 146"/>
              <p:cNvCxnSpPr/>
              <p:nvPr/>
            </p:nvCxnSpPr>
            <p:spPr>
              <a:xfrm rot="16200000" flipH="1">
                <a:off x="1535885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Прямая соединительная линия 147"/>
              <p:cNvCxnSpPr/>
              <p:nvPr/>
            </p:nvCxnSpPr>
            <p:spPr>
              <a:xfrm rot="16200000" flipH="1">
                <a:off x="1607323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Прямая соединительная линия 148"/>
              <p:cNvCxnSpPr/>
              <p:nvPr/>
            </p:nvCxnSpPr>
            <p:spPr>
              <a:xfrm rot="16200000" flipH="1">
                <a:off x="1678761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1" name="Группа 150"/>
            <p:cNvGrpSpPr/>
            <p:nvPr/>
          </p:nvGrpSpPr>
          <p:grpSpPr>
            <a:xfrm>
              <a:off x="1285852" y="3429000"/>
              <a:ext cx="357190" cy="142876"/>
              <a:chOff x="1428728" y="4643446"/>
              <a:chExt cx="357190" cy="142876"/>
            </a:xfrm>
          </p:grpSpPr>
          <p:cxnSp>
            <p:nvCxnSpPr>
              <p:cNvPr id="152" name="Прямая соединительная линия 151"/>
              <p:cNvCxnSpPr/>
              <p:nvPr/>
            </p:nvCxnSpPr>
            <p:spPr>
              <a:xfrm rot="16200000" flipH="1">
                <a:off x="1393009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Прямая соединительная линия 152"/>
              <p:cNvCxnSpPr/>
              <p:nvPr/>
            </p:nvCxnSpPr>
            <p:spPr>
              <a:xfrm rot="16200000" flipH="1">
                <a:off x="1464447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Прямая соединительная линия 153"/>
              <p:cNvCxnSpPr/>
              <p:nvPr/>
            </p:nvCxnSpPr>
            <p:spPr>
              <a:xfrm rot="16200000" flipH="1">
                <a:off x="1535885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Прямая соединительная линия 154"/>
              <p:cNvCxnSpPr/>
              <p:nvPr/>
            </p:nvCxnSpPr>
            <p:spPr>
              <a:xfrm rot="16200000" flipH="1">
                <a:off x="1607323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Прямая соединительная линия 155"/>
              <p:cNvCxnSpPr/>
              <p:nvPr/>
            </p:nvCxnSpPr>
            <p:spPr>
              <a:xfrm rot="16200000" flipH="1">
                <a:off x="1678761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7" name="Группа 156"/>
            <p:cNvGrpSpPr/>
            <p:nvPr/>
          </p:nvGrpSpPr>
          <p:grpSpPr>
            <a:xfrm>
              <a:off x="928662" y="2714620"/>
              <a:ext cx="357190" cy="142876"/>
              <a:chOff x="1428728" y="4643446"/>
              <a:chExt cx="357190" cy="142876"/>
            </a:xfrm>
          </p:grpSpPr>
          <p:cxnSp>
            <p:nvCxnSpPr>
              <p:cNvPr id="158" name="Прямая соединительная линия 157"/>
              <p:cNvCxnSpPr/>
              <p:nvPr/>
            </p:nvCxnSpPr>
            <p:spPr>
              <a:xfrm rot="16200000" flipH="1">
                <a:off x="1393009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Прямая соединительная линия 158"/>
              <p:cNvCxnSpPr/>
              <p:nvPr/>
            </p:nvCxnSpPr>
            <p:spPr>
              <a:xfrm rot="16200000" flipH="1">
                <a:off x="1464447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Прямая соединительная линия 159"/>
              <p:cNvCxnSpPr/>
              <p:nvPr/>
            </p:nvCxnSpPr>
            <p:spPr>
              <a:xfrm rot="16200000" flipH="1">
                <a:off x="1535885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Прямая соединительная линия 160"/>
              <p:cNvCxnSpPr/>
              <p:nvPr/>
            </p:nvCxnSpPr>
            <p:spPr>
              <a:xfrm rot="16200000" flipH="1">
                <a:off x="1607323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Прямая соединительная линия 161"/>
              <p:cNvCxnSpPr/>
              <p:nvPr/>
            </p:nvCxnSpPr>
            <p:spPr>
              <a:xfrm rot="16200000" flipH="1">
                <a:off x="1678761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3" name="Группа 162"/>
            <p:cNvGrpSpPr/>
            <p:nvPr/>
          </p:nvGrpSpPr>
          <p:grpSpPr>
            <a:xfrm>
              <a:off x="1285852" y="2714620"/>
              <a:ext cx="357190" cy="142876"/>
              <a:chOff x="1428728" y="4643446"/>
              <a:chExt cx="357190" cy="142876"/>
            </a:xfrm>
          </p:grpSpPr>
          <p:cxnSp>
            <p:nvCxnSpPr>
              <p:cNvPr id="164" name="Прямая соединительная линия 163"/>
              <p:cNvCxnSpPr/>
              <p:nvPr/>
            </p:nvCxnSpPr>
            <p:spPr>
              <a:xfrm rot="16200000" flipH="1">
                <a:off x="1393009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Прямая соединительная линия 164"/>
              <p:cNvCxnSpPr/>
              <p:nvPr/>
            </p:nvCxnSpPr>
            <p:spPr>
              <a:xfrm rot="16200000" flipH="1">
                <a:off x="1464447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Прямая соединительная линия 165"/>
              <p:cNvCxnSpPr/>
              <p:nvPr/>
            </p:nvCxnSpPr>
            <p:spPr>
              <a:xfrm rot="16200000" flipH="1">
                <a:off x="1535885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Прямая соединительная линия 166"/>
              <p:cNvCxnSpPr/>
              <p:nvPr/>
            </p:nvCxnSpPr>
            <p:spPr>
              <a:xfrm rot="16200000" flipH="1">
                <a:off x="1607323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Прямая соединительная линия 167"/>
              <p:cNvCxnSpPr/>
              <p:nvPr/>
            </p:nvCxnSpPr>
            <p:spPr>
              <a:xfrm rot="16200000" flipH="1">
                <a:off x="1678761" y="467916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0" name="Группа 169"/>
          <p:cNvGrpSpPr/>
          <p:nvPr/>
        </p:nvGrpSpPr>
        <p:grpSpPr>
          <a:xfrm>
            <a:off x="357158" y="3929066"/>
            <a:ext cx="357190" cy="142876"/>
            <a:chOff x="1428728" y="4643446"/>
            <a:chExt cx="357190" cy="142876"/>
          </a:xfrm>
        </p:grpSpPr>
        <p:cxnSp>
          <p:nvCxnSpPr>
            <p:cNvPr id="171" name="Прямая соединительная линия 170"/>
            <p:cNvCxnSpPr/>
            <p:nvPr/>
          </p:nvCxnSpPr>
          <p:spPr>
            <a:xfrm rot="16200000" flipH="1">
              <a:off x="1393009" y="4679165"/>
              <a:ext cx="142876" cy="714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Прямая соединительная линия 171"/>
            <p:cNvCxnSpPr/>
            <p:nvPr/>
          </p:nvCxnSpPr>
          <p:spPr>
            <a:xfrm rot="16200000" flipH="1">
              <a:off x="1464447" y="4679165"/>
              <a:ext cx="142876" cy="714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Прямая соединительная линия 172"/>
            <p:cNvCxnSpPr/>
            <p:nvPr/>
          </p:nvCxnSpPr>
          <p:spPr>
            <a:xfrm rot="16200000" flipH="1">
              <a:off x="1535885" y="4679165"/>
              <a:ext cx="142876" cy="714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Прямая соединительная линия 173"/>
            <p:cNvCxnSpPr/>
            <p:nvPr/>
          </p:nvCxnSpPr>
          <p:spPr>
            <a:xfrm rot="16200000" flipH="1">
              <a:off x="1607323" y="4679165"/>
              <a:ext cx="142876" cy="714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Прямая соединительная линия 174"/>
            <p:cNvCxnSpPr/>
            <p:nvPr/>
          </p:nvCxnSpPr>
          <p:spPr>
            <a:xfrm rot="16200000" flipH="1">
              <a:off x="1678761" y="4679165"/>
              <a:ext cx="142876" cy="714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6" name="TextBox 175"/>
          <p:cNvSpPr txBox="1"/>
          <p:nvPr/>
        </p:nvSpPr>
        <p:spPr>
          <a:xfrm>
            <a:off x="642910" y="3786190"/>
            <a:ext cx="4122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- </a:t>
            </a:r>
            <a:r>
              <a:rPr lang="ru-RU" dirty="0" smtClean="0"/>
              <a:t>«сеточка», неопределенное состояние</a:t>
            </a:r>
            <a:endParaRPr lang="ru-RU" dirty="0"/>
          </a:p>
        </p:txBody>
      </p:sp>
      <p:sp>
        <p:nvSpPr>
          <p:cNvPr id="177" name="TextBox 176"/>
          <p:cNvSpPr txBox="1"/>
          <p:nvPr/>
        </p:nvSpPr>
        <p:spPr>
          <a:xfrm>
            <a:off x="142844" y="4143380"/>
            <a:ext cx="9101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Предположим, что </a:t>
            </a:r>
            <a:r>
              <a:rPr lang="ru-RU" b="1" dirty="0" smtClean="0"/>
              <a:t>Х</a:t>
            </a:r>
            <a:r>
              <a:rPr lang="ru-RU" sz="1400" b="1" dirty="0" smtClean="0"/>
              <a:t>0</a:t>
            </a:r>
            <a:r>
              <a:rPr lang="ru-RU" b="1" dirty="0" smtClean="0"/>
              <a:t>=«0», Х</a:t>
            </a:r>
            <a:r>
              <a:rPr lang="ru-RU" sz="1400" b="1" dirty="0" smtClean="0"/>
              <a:t>1</a:t>
            </a:r>
            <a:r>
              <a:rPr lang="ru-RU" b="1" dirty="0" smtClean="0"/>
              <a:t>=«0» </a:t>
            </a:r>
            <a:r>
              <a:rPr lang="ru-RU" i="1" dirty="0" smtClean="0">
                <a:solidFill>
                  <a:srgbClr val="00B050"/>
                </a:solidFill>
              </a:rPr>
              <a:t>(зеленым, </a:t>
            </a:r>
            <a:r>
              <a:rPr lang="ru-RU" i="1" dirty="0" smtClean="0"/>
              <a:t>круг</a:t>
            </a:r>
            <a:r>
              <a:rPr lang="ru-RU" i="1" dirty="0" smtClean="0">
                <a:solidFill>
                  <a:srgbClr val="00B050"/>
                </a:solidFill>
              </a:rPr>
              <a:t>, </a:t>
            </a:r>
            <a:r>
              <a:rPr lang="ru-RU" i="1" dirty="0" smtClean="0">
                <a:solidFill>
                  <a:srgbClr val="C00000"/>
                </a:solidFill>
              </a:rPr>
              <a:t>красный</a:t>
            </a:r>
            <a:r>
              <a:rPr lang="ru-RU" i="1" dirty="0" smtClean="0">
                <a:solidFill>
                  <a:srgbClr val="00B050"/>
                </a:solidFill>
              </a:rPr>
              <a:t>) </a:t>
            </a:r>
            <a:r>
              <a:rPr lang="ru-RU" i="1" dirty="0" smtClean="0"/>
              <a:t>и далее тоже самое по кругу</a:t>
            </a:r>
            <a:endParaRPr lang="ru-RU" i="1" dirty="0"/>
          </a:p>
        </p:txBody>
      </p:sp>
      <p:sp>
        <p:nvSpPr>
          <p:cNvPr id="178" name="TextBox 177"/>
          <p:cNvSpPr txBox="1"/>
          <p:nvPr/>
        </p:nvSpPr>
        <p:spPr>
          <a:xfrm>
            <a:off x="7582110" y="2121091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6429388" y="1049521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7000892" y="107154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00B050"/>
                </a:solidFill>
              </a:rPr>
              <a:t>1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7572396" y="164305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00B050"/>
                </a:solidFill>
              </a:rPr>
              <a:t>1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7858148" y="1571612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00B050"/>
                </a:solidFill>
              </a:rPr>
              <a:t>1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8143900" y="207167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6429388" y="142873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6715140" y="906645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C00000"/>
                </a:solidFill>
              </a:rPr>
              <a:t>0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7000892" y="133527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C00000"/>
                </a:solidFill>
              </a:rPr>
              <a:t>1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142844" y="4500570"/>
            <a:ext cx="866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Установим, что </a:t>
            </a:r>
            <a:r>
              <a:rPr lang="ru-RU" b="1" dirty="0" smtClean="0"/>
              <a:t>Х</a:t>
            </a:r>
            <a:r>
              <a:rPr lang="ru-RU" sz="1400" b="1" dirty="0" smtClean="0"/>
              <a:t>0</a:t>
            </a:r>
            <a:r>
              <a:rPr lang="ru-RU" b="1" dirty="0" smtClean="0"/>
              <a:t>=«1», Х</a:t>
            </a:r>
            <a:r>
              <a:rPr lang="ru-RU" sz="1400" b="1" dirty="0" smtClean="0"/>
              <a:t>1</a:t>
            </a:r>
            <a:r>
              <a:rPr lang="ru-RU" b="1" dirty="0" smtClean="0"/>
              <a:t>=«0» </a:t>
            </a:r>
            <a:r>
              <a:rPr lang="ru-RU" i="1" dirty="0" smtClean="0">
                <a:solidFill>
                  <a:srgbClr val="00B050"/>
                </a:solidFill>
              </a:rPr>
              <a:t>(</a:t>
            </a:r>
            <a:r>
              <a:rPr lang="ru-RU" i="1" dirty="0" err="1" smtClean="0">
                <a:solidFill>
                  <a:srgbClr val="7030A0"/>
                </a:solidFill>
              </a:rPr>
              <a:t>фиолет</a:t>
            </a:r>
            <a:r>
              <a:rPr lang="ru-RU" i="1" dirty="0" smtClean="0">
                <a:solidFill>
                  <a:srgbClr val="00B050"/>
                </a:solidFill>
              </a:rPr>
              <a:t>, </a:t>
            </a:r>
            <a:r>
              <a:rPr lang="ru-RU" i="1" dirty="0" smtClean="0"/>
              <a:t>круг</a:t>
            </a:r>
            <a:r>
              <a:rPr lang="ru-RU" i="1" dirty="0" smtClean="0">
                <a:solidFill>
                  <a:srgbClr val="00B050"/>
                </a:solidFill>
              </a:rPr>
              <a:t>, </a:t>
            </a:r>
            <a:r>
              <a:rPr lang="ru-RU" i="1" dirty="0" smtClean="0">
                <a:solidFill>
                  <a:srgbClr val="C00000"/>
                </a:solidFill>
              </a:rPr>
              <a:t>красный</a:t>
            </a:r>
            <a:r>
              <a:rPr lang="ru-RU" i="1" dirty="0" smtClean="0">
                <a:solidFill>
                  <a:srgbClr val="00B050"/>
                </a:solidFill>
              </a:rPr>
              <a:t>) </a:t>
            </a:r>
            <a:r>
              <a:rPr lang="ru-RU" i="1" dirty="0" smtClean="0"/>
              <a:t>и далее тоже самое по кругу</a:t>
            </a:r>
            <a:endParaRPr lang="ru-RU" i="1" dirty="0"/>
          </a:p>
        </p:txBody>
      </p:sp>
      <p:sp>
        <p:nvSpPr>
          <p:cNvPr id="188" name="TextBox 187"/>
          <p:cNvSpPr txBox="1"/>
          <p:nvPr/>
        </p:nvSpPr>
        <p:spPr>
          <a:xfrm>
            <a:off x="6286512" y="1049521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7030A0"/>
                </a:solidFill>
              </a:rPr>
              <a:t>1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6867730" y="92867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7030A0"/>
                </a:solidFill>
              </a:rPr>
              <a:t>1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7153482" y="133527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7030A0"/>
                </a:solidFill>
              </a:rPr>
              <a:t>0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7643834" y="164305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7030A0"/>
                </a:solidFill>
              </a:rPr>
              <a:t>0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8143900" y="221455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7030A0"/>
                </a:solidFill>
              </a:rPr>
              <a:t>1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6286512" y="142873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7030A0"/>
                </a:solidFill>
              </a:rPr>
              <a:t>1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5929322" y="2786058"/>
            <a:ext cx="2857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Эл-т «ИЛИ» выставляет «1», если хотя бы на одном входе есть «1»</a:t>
            </a:r>
            <a:endParaRPr lang="ru-RU" sz="1600" dirty="0"/>
          </a:p>
        </p:txBody>
      </p:sp>
      <p:grpSp>
        <p:nvGrpSpPr>
          <p:cNvPr id="198" name="Группа 197"/>
          <p:cNvGrpSpPr/>
          <p:nvPr/>
        </p:nvGrpSpPr>
        <p:grpSpPr>
          <a:xfrm>
            <a:off x="214282" y="4857760"/>
            <a:ext cx="8572560" cy="2031325"/>
            <a:chOff x="214282" y="4857760"/>
            <a:chExt cx="8572560" cy="2031325"/>
          </a:xfrm>
        </p:grpSpPr>
        <p:sp>
          <p:nvSpPr>
            <p:cNvPr id="195" name="TextBox 194"/>
            <p:cNvSpPr txBox="1"/>
            <p:nvPr/>
          </p:nvSpPr>
          <p:spPr>
            <a:xfrm>
              <a:off x="214282" y="4857760"/>
              <a:ext cx="857256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Т.о. мы видим:</a:t>
              </a:r>
            </a:p>
            <a:p>
              <a:pPr marL="342900" indent="-342900" algn="just">
                <a:buAutoNum type="arabicParenR"/>
              </a:pPr>
              <a:r>
                <a:rPr lang="en-GB" dirty="0" smtClean="0"/>
                <a:t>Q</a:t>
              </a:r>
              <a:r>
                <a:rPr lang="en-GB" sz="1400" dirty="0" smtClean="0"/>
                <a:t>0</a:t>
              </a:r>
              <a:r>
                <a:rPr lang="en-GB" dirty="0" smtClean="0"/>
                <a:t> </a:t>
              </a:r>
              <a:r>
                <a:rPr lang="ru-RU" dirty="0" smtClean="0"/>
                <a:t> и </a:t>
              </a:r>
              <a:r>
                <a:rPr lang="en-GB" dirty="0" smtClean="0"/>
                <a:t>Q</a:t>
              </a:r>
              <a:r>
                <a:rPr lang="en-GB" sz="1400" dirty="0" smtClean="0"/>
                <a:t>1</a:t>
              </a:r>
              <a:r>
                <a:rPr lang="ru-RU" dirty="0" smtClean="0"/>
                <a:t> всегда </a:t>
              </a:r>
              <a:r>
                <a:rPr lang="ru-RU" dirty="0" err="1" smtClean="0"/>
                <a:t>инверсны</a:t>
              </a:r>
              <a:r>
                <a:rPr lang="ru-RU" dirty="0" smtClean="0"/>
                <a:t> друг другу. Поэтому на схемах выходы триггеров обозначаются не </a:t>
              </a:r>
              <a:r>
                <a:rPr lang="en-GB" dirty="0" smtClean="0"/>
                <a:t>Q</a:t>
              </a:r>
              <a:r>
                <a:rPr lang="en-GB" sz="1400" dirty="0" smtClean="0"/>
                <a:t>0</a:t>
              </a:r>
              <a:r>
                <a:rPr lang="en-GB" dirty="0" smtClean="0"/>
                <a:t> </a:t>
              </a:r>
              <a:r>
                <a:rPr lang="ru-RU" dirty="0" smtClean="0"/>
                <a:t>и </a:t>
              </a:r>
              <a:r>
                <a:rPr lang="en-GB" dirty="0" smtClean="0"/>
                <a:t>Q</a:t>
              </a:r>
              <a:r>
                <a:rPr lang="en-GB" sz="1400" dirty="0" smtClean="0"/>
                <a:t>1</a:t>
              </a:r>
              <a:r>
                <a:rPr lang="ru-RU" dirty="0" smtClean="0"/>
                <a:t>, а </a:t>
              </a:r>
              <a:r>
                <a:rPr lang="en-GB" dirty="0" smtClean="0"/>
                <a:t>Q </a:t>
              </a:r>
              <a:r>
                <a:rPr lang="ru-RU" dirty="0" smtClean="0"/>
                <a:t>и </a:t>
              </a:r>
              <a:r>
                <a:rPr lang="en-GB" dirty="0" smtClean="0"/>
                <a:t>Q</a:t>
              </a:r>
              <a:r>
                <a:rPr lang="ru-RU" dirty="0" smtClean="0"/>
                <a:t>.</a:t>
              </a:r>
            </a:p>
            <a:p>
              <a:pPr marL="342900" indent="-342900" algn="just">
                <a:buAutoNum type="arabicParenR"/>
              </a:pPr>
              <a:r>
                <a:rPr lang="ru-RU" dirty="0" smtClean="0"/>
                <a:t>При Х</a:t>
              </a:r>
              <a:r>
                <a:rPr lang="ru-RU" sz="1400" dirty="0" smtClean="0"/>
                <a:t>0</a:t>
              </a:r>
              <a:r>
                <a:rPr lang="ru-RU" dirty="0" smtClean="0"/>
                <a:t>=«1», </a:t>
              </a:r>
              <a:r>
                <a:rPr lang="en-GB" dirty="0" smtClean="0"/>
                <a:t>Q</a:t>
              </a:r>
              <a:r>
                <a:rPr lang="ru-RU" dirty="0" smtClean="0"/>
                <a:t>=«0»</a:t>
              </a:r>
              <a:r>
                <a:rPr lang="en-GB" dirty="0" smtClean="0"/>
                <a:t> </a:t>
              </a:r>
              <a:r>
                <a:rPr lang="ru-RU" dirty="0" smtClean="0"/>
                <a:t>– сбрасывается и поэтому вход </a:t>
              </a:r>
              <a:r>
                <a:rPr lang="ru-RU" dirty="0" smtClean="0">
                  <a:solidFill>
                    <a:srgbClr val="C00000"/>
                  </a:solidFill>
                </a:rPr>
                <a:t>Х</a:t>
              </a:r>
              <a:r>
                <a:rPr lang="ru-RU" sz="1400" dirty="0" smtClean="0">
                  <a:solidFill>
                    <a:srgbClr val="C00000"/>
                  </a:solidFill>
                </a:rPr>
                <a:t>0</a:t>
              </a:r>
              <a:r>
                <a:rPr lang="ru-RU" dirty="0" smtClean="0"/>
                <a:t> называют </a:t>
              </a:r>
              <a:r>
                <a:rPr lang="en-GB" dirty="0" smtClean="0">
                  <a:solidFill>
                    <a:srgbClr val="C00000"/>
                  </a:solidFill>
                </a:rPr>
                <a:t>R</a:t>
              </a:r>
              <a:r>
                <a:rPr lang="en-GB" dirty="0" smtClean="0"/>
                <a:t> (</a:t>
              </a:r>
              <a:r>
                <a:rPr lang="ru-RU" dirty="0" smtClean="0"/>
                <a:t>от англ. </a:t>
              </a:r>
              <a:r>
                <a:rPr lang="en-GB" dirty="0" smtClean="0">
                  <a:solidFill>
                    <a:srgbClr val="C00000"/>
                  </a:solidFill>
                </a:rPr>
                <a:t>RESERT - </a:t>
              </a:r>
              <a:r>
                <a:rPr lang="ru-RU" dirty="0" smtClean="0">
                  <a:solidFill>
                    <a:srgbClr val="C00000"/>
                  </a:solidFill>
                </a:rPr>
                <a:t>сброс</a:t>
              </a:r>
              <a:r>
                <a:rPr lang="en-GB" dirty="0" smtClean="0">
                  <a:solidFill>
                    <a:srgbClr val="C00000"/>
                  </a:solidFill>
                </a:rPr>
                <a:t>)</a:t>
              </a:r>
              <a:endParaRPr lang="ru-RU" dirty="0" smtClean="0">
                <a:solidFill>
                  <a:srgbClr val="C00000"/>
                </a:solidFill>
              </a:endParaRPr>
            </a:p>
            <a:p>
              <a:pPr marL="342900" indent="-342900" algn="just">
                <a:buAutoNum type="arabicParenR"/>
              </a:pPr>
              <a:r>
                <a:rPr lang="ru-RU" dirty="0" smtClean="0"/>
                <a:t>При Х</a:t>
              </a:r>
              <a:r>
                <a:rPr lang="ru-RU" sz="1400" dirty="0" smtClean="0"/>
                <a:t>1</a:t>
              </a:r>
              <a:r>
                <a:rPr lang="ru-RU" dirty="0" smtClean="0"/>
                <a:t>=«1», </a:t>
              </a:r>
              <a:r>
                <a:rPr lang="en-GB" dirty="0" smtClean="0"/>
                <a:t>Q=</a:t>
              </a:r>
              <a:r>
                <a:rPr lang="ru-RU" dirty="0" smtClean="0"/>
                <a:t>«1», поэтому вход</a:t>
              </a:r>
              <a:r>
                <a:rPr lang="ru-RU" dirty="0" smtClean="0">
                  <a:solidFill>
                    <a:srgbClr val="00B050"/>
                  </a:solidFill>
                </a:rPr>
                <a:t> Х</a:t>
              </a:r>
              <a:r>
                <a:rPr lang="ru-RU" sz="1600" dirty="0" smtClean="0">
                  <a:solidFill>
                    <a:srgbClr val="00B050"/>
                  </a:solidFill>
                </a:rPr>
                <a:t>1</a:t>
              </a:r>
              <a:r>
                <a:rPr lang="ru-RU" dirty="0" smtClean="0">
                  <a:solidFill>
                    <a:srgbClr val="00B050"/>
                  </a:solidFill>
                </a:rPr>
                <a:t> </a:t>
              </a:r>
              <a:r>
                <a:rPr lang="ru-RU" dirty="0" smtClean="0"/>
                <a:t>называют </a:t>
              </a:r>
              <a:r>
                <a:rPr lang="en-GB" dirty="0" smtClean="0">
                  <a:solidFill>
                    <a:srgbClr val="00B050"/>
                  </a:solidFill>
                </a:rPr>
                <a:t>S</a:t>
              </a:r>
              <a:r>
                <a:rPr lang="en-GB" dirty="0" smtClean="0"/>
                <a:t> (</a:t>
              </a:r>
              <a:r>
                <a:rPr lang="ru-RU" dirty="0" smtClean="0"/>
                <a:t>от англ.</a:t>
              </a:r>
              <a:r>
                <a:rPr lang="en-US" dirty="0" smtClean="0"/>
                <a:t> </a:t>
              </a:r>
              <a:r>
                <a:rPr lang="en-US" dirty="0" smtClean="0">
                  <a:solidFill>
                    <a:srgbClr val="00B050"/>
                  </a:solidFill>
                </a:rPr>
                <a:t>SET - </a:t>
              </a:r>
              <a:r>
                <a:rPr lang="ru-RU" dirty="0" smtClean="0">
                  <a:solidFill>
                    <a:srgbClr val="00B050"/>
                  </a:solidFill>
                </a:rPr>
                <a:t>установка </a:t>
              </a:r>
              <a:r>
                <a:rPr lang="en-GB" dirty="0" smtClean="0"/>
                <a:t>)</a:t>
              </a:r>
              <a:endParaRPr lang="ru-RU" dirty="0" smtClean="0"/>
            </a:p>
            <a:p>
              <a:endParaRPr lang="ru-RU" dirty="0"/>
            </a:p>
          </p:txBody>
        </p:sp>
        <p:cxnSp>
          <p:nvCxnSpPr>
            <p:cNvPr id="197" name="Прямая соединительная линия 196"/>
            <p:cNvCxnSpPr/>
            <p:nvPr/>
          </p:nvCxnSpPr>
          <p:spPr>
            <a:xfrm>
              <a:off x="3643306" y="5500702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285728"/>
            <a:ext cx="5480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Т.о. триггеры на схемах изображаются следующим образом</a:t>
            </a:r>
            <a:r>
              <a:rPr lang="ru-RU" dirty="0" smtClean="0"/>
              <a:t>:</a:t>
            </a:r>
            <a:endParaRPr lang="ru-RU" dirty="0"/>
          </a:p>
        </p:txBody>
      </p:sp>
      <p:grpSp>
        <p:nvGrpSpPr>
          <p:cNvPr id="24" name="Группа 23"/>
          <p:cNvGrpSpPr/>
          <p:nvPr/>
        </p:nvGrpSpPr>
        <p:grpSpPr>
          <a:xfrm>
            <a:off x="500034" y="785794"/>
            <a:ext cx="1643074" cy="1298026"/>
            <a:chOff x="2571736" y="2357430"/>
            <a:chExt cx="1643074" cy="1298026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2928926" y="2357430"/>
              <a:ext cx="928694" cy="128588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928926" y="2357430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</a:t>
              </a:r>
              <a:endParaRPr lang="ru-RU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928926" y="3286124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500430" y="2357430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Q</a:t>
              </a:r>
              <a:endParaRPr lang="ru-RU" dirty="0"/>
            </a:p>
          </p:txBody>
        </p:sp>
        <p:grpSp>
          <p:nvGrpSpPr>
            <p:cNvPr id="13" name="Группа 12"/>
            <p:cNvGrpSpPr/>
            <p:nvPr/>
          </p:nvGrpSpPr>
          <p:grpSpPr>
            <a:xfrm>
              <a:off x="3500430" y="3286124"/>
              <a:ext cx="340158" cy="369332"/>
              <a:chOff x="5500694" y="5429264"/>
              <a:chExt cx="340158" cy="369332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5500694" y="5429264"/>
                <a:ext cx="3401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Q</a:t>
                </a:r>
                <a:endParaRPr lang="ru-RU" dirty="0"/>
              </a:p>
            </p:txBody>
          </p:sp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5500694" y="5500702"/>
                <a:ext cx="285752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Прямая соединительная линия 14"/>
            <p:cNvCxnSpPr/>
            <p:nvPr/>
          </p:nvCxnSpPr>
          <p:spPr>
            <a:xfrm rot="5400000">
              <a:off x="2643968" y="2999578"/>
              <a:ext cx="128588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3857620" y="2571744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3857620" y="3500438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2571736" y="2571744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2571736" y="3500438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3286116" y="2786058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T</a:t>
              </a:r>
              <a:endParaRPr lang="ru-RU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000364" y="1285860"/>
            <a:ext cx="31426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600" dirty="0" smtClean="0"/>
              <a:t>Бука </a:t>
            </a:r>
            <a:r>
              <a:rPr lang="ru-RU" sz="1600" dirty="0" smtClean="0"/>
              <a:t>«Т» означает, что это триггер</a:t>
            </a:r>
            <a:endParaRPr lang="ru-RU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2928926" y="1643050"/>
            <a:ext cx="5786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Т.к. здесь у нас входы </a:t>
            </a:r>
            <a:r>
              <a:rPr lang="en-GB" sz="1600" dirty="0" smtClean="0"/>
              <a:t>R </a:t>
            </a:r>
            <a:r>
              <a:rPr lang="kk-KZ" sz="1600" dirty="0" smtClean="0"/>
              <a:t>и </a:t>
            </a:r>
            <a:r>
              <a:rPr lang="en-GB" sz="1600" dirty="0" smtClean="0"/>
              <a:t>S</a:t>
            </a:r>
            <a:r>
              <a:rPr lang="ru-RU" sz="1600" dirty="0" smtClean="0"/>
              <a:t>, то такой триггер называется </a:t>
            </a:r>
            <a:r>
              <a:rPr lang="en-GB" sz="1600" dirty="0" smtClean="0"/>
              <a:t>RS - </a:t>
            </a:r>
            <a:r>
              <a:rPr lang="ru-RU" sz="1600" dirty="0" smtClean="0"/>
              <a:t>триггер</a:t>
            </a:r>
            <a:endParaRPr lang="ru-RU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2928926" y="2143116"/>
            <a:ext cx="5609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Работу триггера принято описывать таблицей истинности (ТИ)</a:t>
            </a:r>
            <a:endParaRPr lang="ru-RU" sz="1600" dirty="0"/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/>
        </p:nvGraphicFramePr>
        <p:xfrm>
          <a:off x="428596" y="2357430"/>
          <a:ext cx="2214578" cy="3337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7190"/>
                <a:gridCol w="428628"/>
                <a:gridCol w="571504"/>
                <a:gridCol w="857256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Q(t+1)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30" name="Прямая соединительная линия 29"/>
          <p:cNvCxnSpPr/>
          <p:nvPr/>
        </p:nvCxnSpPr>
        <p:spPr>
          <a:xfrm rot="5400000">
            <a:off x="-36545" y="4036223"/>
            <a:ext cx="36433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285720" y="4214818"/>
            <a:ext cx="250033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214810" y="2428868"/>
            <a:ext cx="47863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dirty="0" smtClean="0"/>
              <a:t>Q(t) – </a:t>
            </a:r>
            <a:r>
              <a:rPr lang="ru-RU" sz="1600" dirty="0" smtClean="0"/>
              <a:t>текущее состояние триггера на выходе</a:t>
            </a:r>
            <a:endParaRPr lang="en-US" sz="1600" dirty="0" smtClean="0"/>
          </a:p>
          <a:p>
            <a:pPr algn="just"/>
            <a:r>
              <a:rPr lang="en-US" sz="1600" dirty="0" smtClean="0"/>
              <a:t>           (</a:t>
            </a:r>
            <a:r>
              <a:rPr lang="ru-RU" sz="1600" dirty="0" smtClean="0"/>
              <a:t>в какой то момент времени </a:t>
            </a:r>
            <a:r>
              <a:rPr lang="en-US" sz="1600" dirty="0" smtClean="0"/>
              <a:t>t)</a:t>
            </a:r>
            <a:endParaRPr lang="ru-RU" sz="1600" dirty="0" smtClean="0"/>
          </a:p>
          <a:p>
            <a:pPr algn="just"/>
            <a:r>
              <a:rPr lang="en-GB" sz="1600" dirty="0" smtClean="0"/>
              <a:t>Q(t+1) – </a:t>
            </a:r>
            <a:r>
              <a:rPr lang="ru-RU" sz="1600" dirty="0" smtClean="0"/>
              <a:t>новое состояние в которое </a:t>
            </a:r>
            <a:r>
              <a:rPr lang="en-US" sz="1600" dirty="0" smtClean="0"/>
              <a:t>    		</a:t>
            </a:r>
            <a:r>
              <a:rPr lang="ru-RU" sz="1600" dirty="0" smtClean="0"/>
              <a:t>переключается триггер</a:t>
            </a:r>
            <a:endParaRPr lang="ru-RU" sz="1600" dirty="0"/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285720" y="3498850"/>
            <a:ext cx="250033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57158" y="4929198"/>
            <a:ext cx="250033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214546" y="2786058"/>
            <a:ext cx="10070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Режим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хранения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214546" y="3571876"/>
            <a:ext cx="1062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Режим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установки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214546" y="4272985"/>
            <a:ext cx="8247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Режим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сброса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928794" y="5072074"/>
            <a:ext cx="14635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Запрещенный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режим</a:t>
            </a:r>
            <a:endParaRPr lang="ru-RU" sz="1600" dirty="0">
              <a:solidFill>
                <a:srgbClr val="C00000"/>
              </a:solidFill>
            </a:endParaRPr>
          </a:p>
        </p:txBody>
      </p:sp>
      <p:grpSp>
        <p:nvGrpSpPr>
          <p:cNvPr id="50" name="Группа 49"/>
          <p:cNvGrpSpPr/>
          <p:nvPr/>
        </p:nvGrpSpPr>
        <p:grpSpPr>
          <a:xfrm>
            <a:off x="3286116" y="3429000"/>
            <a:ext cx="5757795" cy="1200329"/>
            <a:chOff x="3571868" y="3429000"/>
            <a:chExt cx="5757795" cy="1200329"/>
          </a:xfrm>
        </p:grpSpPr>
        <p:sp>
          <p:nvSpPr>
            <p:cNvPr id="40" name="TextBox 39"/>
            <p:cNvSpPr txBox="1"/>
            <p:nvPr/>
          </p:nvSpPr>
          <p:spPr>
            <a:xfrm>
              <a:off x="3571868" y="3429000"/>
              <a:ext cx="575779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ru-RU" dirty="0" smtClean="0"/>
                <a:t>Там, где </a:t>
              </a:r>
              <a:r>
                <a:rPr lang="en-GB" dirty="0" smtClean="0"/>
                <a:t>R=</a:t>
              </a:r>
              <a:r>
                <a:rPr lang="ru-RU" dirty="0" smtClean="0"/>
                <a:t>«</a:t>
              </a:r>
              <a:r>
                <a:rPr lang="en-GB" dirty="0" smtClean="0"/>
                <a:t>0</a:t>
              </a:r>
              <a:r>
                <a:rPr lang="ru-RU" dirty="0" smtClean="0"/>
                <a:t>»</a:t>
              </a:r>
              <a:r>
                <a:rPr lang="en-GB" dirty="0" smtClean="0"/>
                <a:t>, S=</a:t>
              </a:r>
              <a:r>
                <a:rPr lang="ru-RU" dirty="0" smtClean="0"/>
                <a:t>«</a:t>
              </a:r>
              <a:r>
                <a:rPr lang="en-GB" dirty="0" smtClean="0"/>
                <a:t>0</a:t>
              </a:r>
              <a:r>
                <a:rPr lang="ru-RU" dirty="0" smtClean="0"/>
                <a:t>», </a:t>
              </a:r>
              <a:r>
                <a:rPr lang="en-GB" dirty="0" smtClean="0"/>
                <a:t>Q(t+1)=</a:t>
              </a:r>
              <a:r>
                <a:rPr lang="ru-RU" dirty="0" smtClean="0"/>
                <a:t>«0» - </a:t>
              </a:r>
              <a:r>
                <a:rPr lang="ru-RU" b="1" dirty="0" smtClean="0"/>
                <a:t>режим хранения</a:t>
              </a:r>
            </a:p>
            <a:p>
              <a:pPr marL="342900" indent="-342900"/>
              <a:r>
                <a:rPr lang="ru-RU" dirty="0" smtClean="0"/>
                <a:t>В данном режиме ни </a:t>
              </a:r>
              <a:r>
                <a:rPr lang="en-GB" dirty="0" smtClean="0"/>
                <a:t>Q</a:t>
              </a:r>
              <a:r>
                <a:rPr lang="ru-RU" dirty="0" smtClean="0"/>
                <a:t>, ни </a:t>
              </a:r>
              <a:r>
                <a:rPr lang="en-GB" dirty="0" smtClean="0"/>
                <a:t>Q</a:t>
              </a:r>
              <a:r>
                <a:rPr lang="ru-RU" dirty="0" smtClean="0"/>
                <a:t> свое состояние не меняют.</a:t>
              </a:r>
            </a:p>
            <a:p>
              <a:pPr marL="342900" indent="-342900"/>
              <a:r>
                <a:rPr lang="ru-RU" dirty="0" smtClean="0"/>
                <a:t>Если </a:t>
              </a:r>
              <a:r>
                <a:rPr lang="en-GB" dirty="0" smtClean="0"/>
                <a:t>Q(t)</a:t>
              </a:r>
              <a:r>
                <a:rPr lang="ru-RU" dirty="0" smtClean="0"/>
                <a:t>=«0», то и </a:t>
              </a:r>
              <a:r>
                <a:rPr lang="en-GB" dirty="0" smtClean="0"/>
                <a:t>Q(t+1)=</a:t>
              </a:r>
              <a:r>
                <a:rPr lang="ru-RU" dirty="0" smtClean="0"/>
                <a:t>«0» (1-я строчка ТИ)</a:t>
              </a:r>
            </a:p>
            <a:p>
              <a:pPr marL="342900" indent="-342900"/>
              <a:endParaRPr lang="ru-RU" dirty="0"/>
            </a:p>
          </p:txBody>
        </p:sp>
        <p:cxnSp>
          <p:nvCxnSpPr>
            <p:cNvPr id="49" name="Прямая соединительная линия 48"/>
            <p:cNvCxnSpPr/>
            <p:nvPr/>
          </p:nvCxnSpPr>
          <p:spPr>
            <a:xfrm>
              <a:off x="6357950" y="3786190"/>
              <a:ext cx="14287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Прямоугольник 50"/>
          <p:cNvSpPr/>
          <p:nvPr/>
        </p:nvSpPr>
        <p:spPr>
          <a:xfrm>
            <a:off x="3286116" y="4286256"/>
            <a:ext cx="4764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ru-RU" dirty="0" smtClean="0"/>
              <a:t>Если </a:t>
            </a:r>
            <a:r>
              <a:rPr lang="en-GB" dirty="0" smtClean="0"/>
              <a:t>Q(t)</a:t>
            </a:r>
            <a:r>
              <a:rPr lang="ru-RU" dirty="0" smtClean="0"/>
              <a:t>=«1», то и </a:t>
            </a:r>
            <a:r>
              <a:rPr lang="en-GB" dirty="0" smtClean="0"/>
              <a:t>Q(t+1)=</a:t>
            </a:r>
            <a:r>
              <a:rPr lang="ru-RU" dirty="0" smtClean="0"/>
              <a:t>«1» (2-я строчка ТИ)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3286116" y="4714884"/>
            <a:ext cx="58716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2. Если </a:t>
            </a:r>
            <a:r>
              <a:rPr lang="en-GB" dirty="0" smtClean="0"/>
              <a:t>S=</a:t>
            </a:r>
            <a:r>
              <a:rPr lang="ru-RU" dirty="0" smtClean="0"/>
              <a:t>«1», то </a:t>
            </a:r>
            <a:r>
              <a:rPr lang="en-GB" dirty="0" smtClean="0"/>
              <a:t>Q(t+1)=</a:t>
            </a:r>
            <a:r>
              <a:rPr lang="ru-RU" dirty="0" smtClean="0"/>
              <a:t>«1» - </a:t>
            </a:r>
            <a:r>
              <a:rPr lang="ru-RU" b="1" dirty="0" smtClean="0"/>
              <a:t>режим установки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И при этом неважно, в каком состоянии был триггер </a:t>
            </a:r>
          </a:p>
          <a:p>
            <a:r>
              <a:rPr lang="ru-RU" dirty="0" smtClean="0"/>
              <a:t>(</a:t>
            </a:r>
            <a:r>
              <a:rPr lang="en-GB" dirty="0" smtClean="0"/>
              <a:t>Q(t)</a:t>
            </a:r>
            <a:r>
              <a:rPr lang="ru-RU" dirty="0" smtClean="0"/>
              <a:t> - неважно), он установится в «1» (3 и 4-я строчки ТИ)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214282" y="5786454"/>
            <a:ext cx="87868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3. Режим сброса</a:t>
            </a:r>
            <a:r>
              <a:rPr lang="ru-RU" dirty="0" smtClean="0"/>
              <a:t>. Неважно, в каком состоянии был триггер, он всегда сбросится на «0»</a:t>
            </a:r>
          </a:p>
          <a:p>
            <a:r>
              <a:rPr lang="ru-RU" b="1" dirty="0" smtClean="0"/>
              <a:t>4. Запрещенный режим</a:t>
            </a:r>
            <a:r>
              <a:rPr lang="ru-RU" dirty="0" smtClean="0"/>
              <a:t>. Когда на входы подается «1» (</a:t>
            </a:r>
            <a:r>
              <a:rPr lang="en-GB" dirty="0" smtClean="0"/>
              <a:t>R=</a:t>
            </a:r>
            <a:r>
              <a:rPr lang="ru-RU" dirty="0" smtClean="0"/>
              <a:t>«1»</a:t>
            </a:r>
            <a:r>
              <a:rPr lang="en-GB" dirty="0" smtClean="0"/>
              <a:t>, S=</a:t>
            </a:r>
            <a:r>
              <a:rPr lang="ru-RU" dirty="0" smtClean="0"/>
              <a:t>«1»), состояние триггера при этом режиме не определено.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142852"/>
            <a:ext cx="2886867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285721" y="214290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Почему данный режим называют </a:t>
            </a:r>
            <a:r>
              <a:rPr lang="ru-RU" b="1" dirty="0" smtClean="0"/>
              <a:t>запрещенным?</a:t>
            </a:r>
          </a:p>
          <a:p>
            <a:endParaRPr lang="ru-RU" b="1" dirty="0" smtClean="0"/>
          </a:p>
          <a:p>
            <a:r>
              <a:rPr lang="ru-RU" dirty="0" smtClean="0"/>
              <a:t>Нарисуем новую схему. Обычно в</a:t>
            </a:r>
            <a:r>
              <a:rPr lang="ru-RU" b="1" dirty="0" smtClean="0"/>
              <a:t> литературе </a:t>
            </a:r>
            <a:r>
              <a:rPr lang="ru-RU" dirty="0" smtClean="0"/>
              <a:t>схемы триггеров рисуются следующим образом:</a:t>
            </a:r>
            <a:endParaRPr lang="ru-RU" dirty="0"/>
          </a:p>
        </p:txBody>
      </p:sp>
      <p:grpSp>
        <p:nvGrpSpPr>
          <p:cNvPr id="58" name="Группа 57"/>
          <p:cNvGrpSpPr/>
          <p:nvPr/>
        </p:nvGrpSpPr>
        <p:grpSpPr>
          <a:xfrm>
            <a:off x="4851062" y="1643050"/>
            <a:ext cx="4007218" cy="1857388"/>
            <a:chOff x="357158" y="1357298"/>
            <a:chExt cx="4007218" cy="1857388"/>
          </a:xfrm>
        </p:grpSpPr>
        <p:grpSp>
          <p:nvGrpSpPr>
            <p:cNvPr id="66" name="Группа 147"/>
            <p:cNvGrpSpPr/>
            <p:nvPr/>
          </p:nvGrpSpPr>
          <p:grpSpPr>
            <a:xfrm>
              <a:off x="357158" y="1357298"/>
              <a:ext cx="4007218" cy="1857388"/>
              <a:chOff x="357158" y="1357298"/>
              <a:chExt cx="4007218" cy="1857388"/>
            </a:xfrm>
          </p:grpSpPr>
          <p:grpSp>
            <p:nvGrpSpPr>
              <p:cNvPr id="78" name="Группа 143"/>
              <p:cNvGrpSpPr/>
              <p:nvPr/>
            </p:nvGrpSpPr>
            <p:grpSpPr>
              <a:xfrm>
                <a:off x="357158" y="1357298"/>
                <a:ext cx="4007218" cy="1857388"/>
                <a:chOff x="406460" y="3214686"/>
                <a:chExt cx="4007218" cy="1857388"/>
              </a:xfrm>
            </p:grpSpPr>
            <p:grpSp>
              <p:nvGrpSpPr>
                <p:cNvPr id="80" name="Группа 85"/>
                <p:cNvGrpSpPr/>
                <p:nvPr/>
              </p:nvGrpSpPr>
              <p:grpSpPr>
                <a:xfrm>
                  <a:off x="1571604" y="3357562"/>
                  <a:ext cx="428628" cy="500066"/>
                  <a:chOff x="1571604" y="3357562"/>
                  <a:chExt cx="428628" cy="500066"/>
                </a:xfrm>
              </p:grpSpPr>
              <p:sp>
                <p:nvSpPr>
                  <p:cNvPr id="104" name="Прямоугольник 103"/>
                  <p:cNvSpPr/>
                  <p:nvPr/>
                </p:nvSpPr>
                <p:spPr>
                  <a:xfrm>
                    <a:off x="1571604" y="3357562"/>
                    <a:ext cx="428628" cy="500066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12" name="TextBox 111"/>
                  <p:cNvSpPr txBox="1"/>
                  <p:nvPr/>
                </p:nvSpPr>
                <p:spPr>
                  <a:xfrm>
                    <a:off x="1571604" y="3357562"/>
                    <a:ext cx="30168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ru-RU" dirty="0" smtClean="0"/>
                      <a:t>1</a:t>
                    </a:r>
                    <a:endParaRPr lang="ru-RU" dirty="0"/>
                  </a:p>
                </p:txBody>
              </p:sp>
            </p:grpSp>
            <p:grpSp>
              <p:nvGrpSpPr>
                <p:cNvPr id="81" name="Группа 77"/>
                <p:cNvGrpSpPr/>
                <p:nvPr/>
              </p:nvGrpSpPr>
              <p:grpSpPr>
                <a:xfrm>
                  <a:off x="3000364" y="4214818"/>
                  <a:ext cx="428628" cy="500066"/>
                  <a:chOff x="2928926" y="5143512"/>
                  <a:chExt cx="428628" cy="500066"/>
                </a:xfrm>
              </p:grpSpPr>
              <p:sp>
                <p:nvSpPr>
                  <p:cNvPr id="102" name="Прямоугольник 101"/>
                  <p:cNvSpPr/>
                  <p:nvPr/>
                </p:nvSpPr>
                <p:spPr>
                  <a:xfrm>
                    <a:off x="2928926" y="5143512"/>
                    <a:ext cx="428628" cy="500066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03" name="TextBox 102"/>
                  <p:cNvSpPr txBox="1"/>
                  <p:nvPr/>
                </p:nvSpPr>
                <p:spPr>
                  <a:xfrm>
                    <a:off x="2928926" y="5143512"/>
                    <a:ext cx="30168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ru-RU" dirty="0" smtClean="0"/>
                      <a:t>1</a:t>
                    </a:r>
                    <a:endParaRPr lang="ru-RU" dirty="0"/>
                  </a:p>
                </p:txBody>
              </p:sp>
            </p:grpSp>
            <p:cxnSp>
              <p:nvCxnSpPr>
                <p:cNvPr id="82" name="Прямая соединительная линия 81"/>
                <p:cNvCxnSpPr/>
                <p:nvPr/>
              </p:nvCxnSpPr>
              <p:spPr>
                <a:xfrm>
                  <a:off x="785786" y="3500438"/>
                  <a:ext cx="785818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Прямая соединительная линия 82"/>
                <p:cNvCxnSpPr/>
                <p:nvPr/>
              </p:nvCxnSpPr>
              <p:spPr>
                <a:xfrm rot="5400000">
                  <a:off x="393671" y="4392619"/>
                  <a:ext cx="1357322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Прямая соединительная линия 83"/>
                <p:cNvCxnSpPr/>
                <p:nvPr/>
              </p:nvCxnSpPr>
              <p:spPr>
                <a:xfrm>
                  <a:off x="2000232" y="3571876"/>
                  <a:ext cx="1928826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Прямая соединительная линия 84"/>
                <p:cNvCxnSpPr/>
                <p:nvPr/>
              </p:nvCxnSpPr>
              <p:spPr>
                <a:xfrm>
                  <a:off x="1071538" y="5070486"/>
                  <a:ext cx="2714644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Прямая соединительная линия 85"/>
                <p:cNvCxnSpPr/>
                <p:nvPr/>
              </p:nvCxnSpPr>
              <p:spPr>
                <a:xfrm>
                  <a:off x="1071538" y="3714752"/>
                  <a:ext cx="500066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Прямая соединительная линия 86"/>
                <p:cNvCxnSpPr/>
                <p:nvPr/>
              </p:nvCxnSpPr>
              <p:spPr>
                <a:xfrm rot="5400000">
                  <a:off x="2143902" y="3928272"/>
                  <a:ext cx="71438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Прямая соединительная линия 87"/>
                <p:cNvCxnSpPr/>
                <p:nvPr/>
              </p:nvCxnSpPr>
              <p:spPr>
                <a:xfrm>
                  <a:off x="2500298" y="4286256"/>
                  <a:ext cx="500066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Прямая соединительная линия 88"/>
                <p:cNvCxnSpPr/>
                <p:nvPr/>
              </p:nvCxnSpPr>
              <p:spPr>
                <a:xfrm>
                  <a:off x="2500298" y="4572008"/>
                  <a:ext cx="500066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Прямая соединительная линия 89"/>
                <p:cNvCxnSpPr/>
                <p:nvPr/>
              </p:nvCxnSpPr>
              <p:spPr>
                <a:xfrm>
                  <a:off x="3428992" y="4500570"/>
                  <a:ext cx="571504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Прямая соединительная линия 90"/>
                <p:cNvCxnSpPr/>
                <p:nvPr/>
              </p:nvCxnSpPr>
              <p:spPr>
                <a:xfrm rot="5400000">
                  <a:off x="3501224" y="4785528"/>
                  <a:ext cx="571504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" name="TextBox 91"/>
                <p:cNvSpPr txBox="1"/>
                <p:nvPr/>
              </p:nvSpPr>
              <p:spPr>
                <a:xfrm>
                  <a:off x="3571868" y="3214686"/>
                  <a:ext cx="43152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Q</a:t>
                  </a:r>
                  <a:r>
                    <a:rPr lang="ru-RU" sz="1400" dirty="0" smtClean="0"/>
                    <a:t>0</a:t>
                  </a:r>
                  <a:endParaRPr lang="ru-RU" dirty="0"/>
                </a:p>
              </p:txBody>
            </p:sp>
            <p:sp>
              <p:nvSpPr>
                <p:cNvPr id="93" name="TextBox 92"/>
                <p:cNvSpPr txBox="1"/>
                <p:nvPr/>
              </p:nvSpPr>
              <p:spPr>
                <a:xfrm>
                  <a:off x="2175474" y="4357694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1</a:t>
                  </a:r>
                  <a:endParaRPr lang="ru-RU" dirty="0"/>
                </a:p>
              </p:txBody>
            </p:sp>
            <p:sp>
              <p:nvSpPr>
                <p:cNvPr id="94" name="TextBox 93"/>
                <p:cNvSpPr txBox="1"/>
                <p:nvPr/>
              </p:nvSpPr>
              <p:spPr>
                <a:xfrm>
                  <a:off x="428596" y="3286124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Х</a:t>
                  </a:r>
                  <a:r>
                    <a:rPr lang="ru-RU" sz="1400" dirty="0" smtClean="0"/>
                    <a:t>0</a:t>
                  </a:r>
                  <a:endParaRPr lang="ru-RU" dirty="0"/>
                </a:p>
              </p:txBody>
            </p:sp>
            <p:sp>
              <p:nvSpPr>
                <p:cNvPr id="95" name="TextBox 94"/>
                <p:cNvSpPr txBox="1"/>
                <p:nvPr/>
              </p:nvSpPr>
              <p:spPr>
                <a:xfrm>
                  <a:off x="3571868" y="4143380"/>
                  <a:ext cx="43152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Q</a:t>
                  </a:r>
                  <a:r>
                    <a:rPr lang="en-GB" sz="1400" dirty="0" smtClean="0"/>
                    <a:t>1</a:t>
                  </a:r>
                  <a:endParaRPr lang="ru-RU" dirty="0"/>
                </a:p>
              </p:txBody>
            </p:sp>
            <p:sp>
              <p:nvSpPr>
                <p:cNvPr id="96" name="TextBox 95"/>
                <p:cNvSpPr txBox="1"/>
                <p:nvPr/>
              </p:nvSpPr>
              <p:spPr>
                <a:xfrm>
                  <a:off x="3857620" y="3357562"/>
                  <a:ext cx="48462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(Q)</a:t>
                  </a:r>
                  <a:endParaRPr lang="ru-RU" dirty="0"/>
                </a:p>
              </p:txBody>
            </p:sp>
            <p:grpSp>
              <p:nvGrpSpPr>
                <p:cNvPr id="97" name="Группа 139"/>
                <p:cNvGrpSpPr/>
                <p:nvPr/>
              </p:nvGrpSpPr>
              <p:grpSpPr>
                <a:xfrm>
                  <a:off x="3929058" y="4274114"/>
                  <a:ext cx="484620" cy="369332"/>
                  <a:chOff x="6000760" y="3714752"/>
                  <a:chExt cx="484620" cy="369332"/>
                </a:xfrm>
              </p:grpSpPr>
              <p:sp>
                <p:nvSpPr>
                  <p:cNvPr id="100" name="TextBox 99"/>
                  <p:cNvSpPr txBox="1"/>
                  <p:nvPr/>
                </p:nvSpPr>
                <p:spPr>
                  <a:xfrm>
                    <a:off x="6000760" y="3714752"/>
                    <a:ext cx="48462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(Q)</a:t>
                    </a:r>
                    <a:endParaRPr lang="ru-RU" dirty="0"/>
                  </a:p>
                </p:txBody>
              </p:sp>
              <p:cxnSp>
                <p:nvCxnSpPr>
                  <p:cNvPr id="101" name="Прямая соединительная линия 100"/>
                  <p:cNvCxnSpPr/>
                  <p:nvPr/>
                </p:nvCxnSpPr>
                <p:spPr>
                  <a:xfrm>
                    <a:off x="6143636" y="3784602"/>
                    <a:ext cx="170872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8" name="TextBox 97"/>
                <p:cNvSpPr txBox="1"/>
                <p:nvPr/>
              </p:nvSpPr>
              <p:spPr>
                <a:xfrm>
                  <a:off x="406460" y="3500438"/>
                  <a:ext cx="45076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>
                      <a:solidFill>
                        <a:srgbClr val="C00000"/>
                      </a:solidFill>
                    </a:rPr>
                    <a:t>(R)</a:t>
                  </a:r>
                  <a:endParaRPr lang="ru-RU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99" name="TextBox 98"/>
                <p:cNvSpPr txBox="1"/>
                <p:nvPr/>
              </p:nvSpPr>
              <p:spPr>
                <a:xfrm>
                  <a:off x="2143108" y="4572008"/>
                  <a:ext cx="43152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rgbClr val="C00000"/>
                      </a:solidFill>
                    </a:rPr>
                    <a:t>(S)</a:t>
                  </a:r>
                  <a:endParaRPr lang="ru-RU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79" name="Овал 78"/>
              <p:cNvSpPr/>
              <p:nvPr/>
            </p:nvSpPr>
            <p:spPr>
              <a:xfrm>
                <a:off x="1857356" y="1643050"/>
                <a:ext cx="142876" cy="142876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77" name="Овал 76"/>
            <p:cNvSpPr/>
            <p:nvPr/>
          </p:nvSpPr>
          <p:spPr>
            <a:xfrm>
              <a:off x="3286116" y="2571744"/>
              <a:ext cx="142876" cy="14287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6" name="Группа 155"/>
          <p:cNvGrpSpPr/>
          <p:nvPr/>
        </p:nvGrpSpPr>
        <p:grpSpPr>
          <a:xfrm>
            <a:off x="476086" y="1428736"/>
            <a:ext cx="2524278" cy="2155282"/>
            <a:chOff x="476086" y="1428736"/>
            <a:chExt cx="2524278" cy="2155282"/>
          </a:xfrm>
        </p:grpSpPr>
        <p:grpSp>
          <p:nvGrpSpPr>
            <p:cNvPr id="149" name="Группа 148"/>
            <p:cNvGrpSpPr/>
            <p:nvPr/>
          </p:nvGrpSpPr>
          <p:grpSpPr>
            <a:xfrm>
              <a:off x="476086" y="1428736"/>
              <a:ext cx="2238526" cy="2155282"/>
              <a:chOff x="476086" y="2214554"/>
              <a:chExt cx="2238526" cy="2155282"/>
            </a:xfrm>
          </p:grpSpPr>
          <p:sp>
            <p:nvSpPr>
              <p:cNvPr id="55" name="Прямоугольник 54"/>
              <p:cNvSpPr/>
              <p:nvPr/>
            </p:nvSpPr>
            <p:spPr>
              <a:xfrm>
                <a:off x="1500166" y="2285992"/>
                <a:ext cx="428628" cy="571504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1500166" y="3786190"/>
                <a:ext cx="428628" cy="571504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15" name="Прямая соединительная линия 114"/>
              <p:cNvCxnSpPr/>
              <p:nvPr/>
            </p:nvCxnSpPr>
            <p:spPr>
              <a:xfrm>
                <a:off x="714348" y="2428868"/>
                <a:ext cx="785818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Прямая соединительная линия 115"/>
              <p:cNvCxnSpPr/>
              <p:nvPr/>
            </p:nvCxnSpPr>
            <p:spPr>
              <a:xfrm>
                <a:off x="1928794" y="2571744"/>
                <a:ext cx="785818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Прямая соединительная линия 116"/>
              <p:cNvCxnSpPr/>
              <p:nvPr/>
            </p:nvCxnSpPr>
            <p:spPr>
              <a:xfrm>
                <a:off x="1142976" y="3929066"/>
                <a:ext cx="357190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Прямая соединительная линия 117"/>
              <p:cNvCxnSpPr/>
              <p:nvPr/>
            </p:nvCxnSpPr>
            <p:spPr>
              <a:xfrm>
                <a:off x="1928794" y="4071942"/>
                <a:ext cx="785818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Прямая соединительная линия 124"/>
              <p:cNvCxnSpPr/>
              <p:nvPr/>
            </p:nvCxnSpPr>
            <p:spPr>
              <a:xfrm>
                <a:off x="1142976" y="2857496"/>
                <a:ext cx="1285884" cy="1000132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Прямая соединительная линия 126"/>
              <p:cNvCxnSpPr/>
              <p:nvPr/>
            </p:nvCxnSpPr>
            <p:spPr>
              <a:xfrm>
                <a:off x="1142976" y="2643182"/>
                <a:ext cx="357190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Прямая соединительная линия 129"/>
              <p:cNvCxnSpPr/>
              <p:nvPr/>
            </p:nvCxnSpPr>
            <p:spPr>
              <a:xfrm rot="5400000">
                <a:off x="1036613" y="2749545"/>
                <a:ext cx="214314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Прямая соединительная линия 131"/>
              <p:cNvCxnSpPr/>
              <p:nvPr/>
            </p:nvCxnSpPr>
            <p:spPr>
              <a:xfrm rot="5400000">
                <a:off x="2322497" y="2678107"/>
                <a:ext cx="214314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Прямая соединительная линия 132"/>
              <p:cNvCxnSpPr/>
              <p:nvPr/>
            </p:nvCxnSpPr>
            <p:spPr>
              <a:xfrm rot="5400000">
                <a:off x="1036613" y="3821115"/>
                <a:ext cx="214314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Прямая соединительная линия 133"/>
              <p:cNvCxnSpPr/>
              <p:nvPr/>
            </p:nvCxnSpPr>
            <p:spPr>
              <a:xfrm rot="5400000">
                <a:off x="2322497" y="3963991"/>
                <a:ext cx="214314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Прямая соединительная линия 135"/>
              <p:cNvCxnSpPr/>
              <p:nvPr/>
            </p:nvCxnSpPr>
            <p:spPr>
              <a:xfrm rot="10800000" flipV="1">
                <a:off x="1142976" y="2786058"/>
                <a:ext cx="1285884" cy="928694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Прямая соединительная линия 139"/>
              <p:cNvCxnSpPr/>
              <p:nvPr/>
            </p:nvCxnSpPr>
            <p:spPr>
              <a:xfrm>
                <a:off x="714348" y="4214818"/>
                <a:ext cx="785818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1500166" y="2285992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1500166" y="3786190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144" name="Овал 143"/>
              <p:cNvSpPr/>
              <p:nvPr/>
            </p:nvSpPr>
            <p:spPr>
              <a:xfrm>
                <a:off x="1857356" y="4000504"/>
                <a:ext cx="142876" cy="142876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5" name="Овал 144"/>
              <p:cNvSpPr/>
              <p:nvPr/>
            </p:nvSpPr>
            <p:spPr>
              <a:xfrm>
                <a:off x="1857356" y="2500306"/>
                <a:ext cx="142876" cy="142876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476086" y="2214554"/>
                <a:ext cx="309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R</a:t>
                </a:r>
                <a:endParaRPr lang="ru-RU" dirty="0"/>
              </a:p>
            </p:txBody>
          </p:sp>
          <p:sp>
            <p:nvSpPr>
              <p:cNvPr id="148" name="TextBox 147"/>
              <p:cNvSpPr txBox="1"/>
              <p:nvPr/>
            </p:nvSpPr>
            <p:spPr>
              <a:xfrm>
                <a:off x="500034" y="4000504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endParaRPr lang="ru-RU" dirty="0"/>
              </a:p>
            </p:txBody>
          </p:sp>
        </p:grpSp>
        <p:sp>
          <p:nvSpPr>
            <p:cNvPr id="150" name="TextBox 149"/>
            <p:cNvSpPr txBox="1"/>
            <p:nvPr/>
          </p:nvSpPr>
          <p:spPr>
            <a:xfrm>
              <a:off x="2660206" y="1630908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Q</a:t>
              </a:r>
              <a:endParaRPr lang="ru-RU" dirty="0"/>
            </a:p>
          </p:txBody>
        </p:sp>
        <p:grpSp>
          <p:nvGrpSpPr>
            <p:cNvPr id="155" name="Группа 154"/>
            <p:cNvGrpSpPr/>
            <p:nvPr/>
          </p:nvGrpSpPr>
          <p:grpSpPr>
            <a:xfrm>
              <a:off x="2643174" y="3071810"/>
              <a:ext cx="340158" cy="369332"/>
              <a:chOff x="3500430" y="5929330"/>
              <a:chExt cx="340158" cy="369332"/>
            </a:xfrm>
          </p:grpSpPr>
          <p:sp>
            <p:nvSpPr>
              <p:cNvPr id="152" name="TextBox 151"/>
              <p:cNvSpPr txBox="1"/>
              <p:nvPr/>
            </p:nvSpPr>
            <p:spPr>
              <a:xfrm>
                <a:off x="3500430" y="5929330"/>
                <a:ext cx="3401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Q</a:t>
                </a:r>
                <a:endParaRPr lang="ru-RU" dirty="0"/>
              </a:p>
            </p:txBody>
          </p:sp>
          <p:cxnSp>
            <p:nvCxnSpPr>
              <p:cNvPr id="154" name="Прямая соединительная линия 153"/>
              <p:cNvCxnSpPr/>
              <p:nvPr/>
            </p:nvCxnSpPr>
            <p:spPr>
              <a:xfrm>
                <a:off x="3500430" y="6000768"/>
                <a:ext cx="285752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59" name="Прямая со стрелкой 158"/>
          <p:cNvCxnSpPr/>
          <p:nvPr/>
        </p:nvCxnSpPr>
        <p:spPr>
          <a:xfrm rot="10800000" flipV="1">
            <a:off x="2857488" y="1142984"/>
            <a:ext cx="1214446" cy="35719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Прямая со стрелкой 160"/>
          <p:cNvCxnSpPr/>
          <p:nvPr/>
        </p:nvCxnSpPr>
        <p:spPr>
          <a:xfrm>
            <a:off x="2857488" y="2714620"/>
            <a:ext cx="2357454" cy="1588"/>
          </a:xfrm>
          <a:prstGeom prst="straightConnector1">
            <a:avLst/>
          </a:prstGeom>
          <a:ln w="762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/>
          <p:cNvSpPr txBox="1"/>
          <p:nvPr/>
        </p:nvSpPr>
        <p:spPr>
          <a:xfrm>
            <a:off x="3143240" y="2857496"/>
            <a:ext cx="1971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Схемы идентичны</a:t>
            </a:r>
            <a:endParaRPr lang="ru-RU" dirty="0"/>
          </a:p>
        </p:txBody>
      </p:sp>
      <p:sp>
        <p:nvSpPr>
          <p:cNvPr id="165" name="TextBox 164"/>
          <p:cNvSpPr txBox="1"/>
          <p:nvPr/>
        </p:nvSpPr>
        <p:spPr>
          <a:xfrm>
            <a:off x="8358214" y="321468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(*)</a:t>
            </a:r>
            <a:endParaRPr lang="ru-RU" dirty="0"/>
          </a:p>
        </p:txBody>
      </p:sp>
      <p:sp>
        <p:nvSpPr>
          <p:cNvPr id="166" name="TextBox 165"/>
          <p:cNvSpPr txBox="1"/>
          <p:nvPr/>
        </p:nvSpPr>
        <p:spPr>
          <a:xfrm>
            <a:off x="428596" y="3714752"/>
            <a:ext cx="7498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Однако схема (*) более понятна, т.к. там имеется кольцо из инверторов.</a:t>
            </a:r>
            <a:endParaRPr lang="ru-RU" dirty="0"/>
          </a:p>
        </p:txBody>
      </p:sp>
      <p:sp>
        <p:nvSpPr>
          <p:cNvPr id="167" name="TextBox 166"/>
          <p:cNvSpPr txBox="1"/>
          <p:nvPr/>
        </p:nvSpPr>
        <p:spPr>
          <a:xfrm>
            <a:off x="357158" y="4071942"/>
            <a:ext cx="85011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Работа: </a:t>
            </a:r>
            <a:r>
              <a:rPr lang="ru-RU" dirty="0" smtClean="0"/>
              <a:t>Если </a:t>
            </a:r>
            <a:r>
              <a:rPr lang="ru-RU" dirty="0" smtClean="0"/>
              <a:t>подать «1» на оба входа (</a:t>
            </a:r>
            <a:r>
              <a:rPr lang="en-GB" dirty="0" smtClean="0"/>
              <a:t>R </a:t>
            </a:r>
            <a:r>
              <a:rPr lang="ru-RU" dirty="0" smtClean="0"/>
              <a:t>и </a:t>
            </a:r>
            <a:r>
              <a:rPr lang="en-GB" dirty="0" smtClean="0"/>
              <a:t>S</a:t>
            </a:r>
            <a:r>
              <a:rPr lang="ru-RU" dirty="0" smtClean="0"/>
              <a:t>), </a:t>
            </a:r>
            <a:r>
              <a:rPr lang="ru-RU" dirty="0" smtClean="0"/>
              <a:t>мы </a:t>
            </a:r>
            <a:r>
              <a:rPr lang="ru-RU" dirty="0" smtClean="0"/>
              <a:t>видим нарушение логики работы. </a:t>
            </a:r>
            <a:r>
              <a:rPr lang="en-GB" dirty="0" smtClean="0"/>
              <a:t>Q=</a:t>
            </a:r>
            <a:r>
              <a:rPr lang="ru-RU" dirty="0" smtClean="0"/>
              <a:t>«0», </a:t>
            </a:r>
            <a:r>
              <a:rPr lang="en-GB" dirty="0" smtClean="0"/>
              <a:t>Q=</a:t>
            </a:r>
            <a:r>
              <a:rPr lang="ru-RU" dirty="0" smtClean="0"/>
              <a:t>«0»,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Т.е</a:t>
            </a:r>
            <a:r>
              <a:rPr lang="ru-RU" dirty="0" smtClean="0"/>
              <a:t>. на обоих выходах </a:t>
            </a:r>
            <a:r>
              <a:rPr lang="en-GB" dirty="0" smtClean="0"/>
              <a:t>Q </a:t>
            </a:r>
            <a:r>
              <a:rPr lang="ru-RU" dirty="0" smtClean="0"/>
              <a:t>и </a:t>
            </a:r>
            <a:r>
              <a:rPr lang="en-GB" dirty="0" smtClean="0"/>
              <a:t>Q</a:t>
            </a:r>
            <a:r>
              <a:rPr lang="ru-RU" dirty="0" smtClean="0"/>
              <a:t> с инверсией получается «0», а должна быть инверсия от </a:t>
            </a:r>
            <a:r>
              <a:rPr lang="en-GB" dirty="0" smtClean="0"/>
              <a:t>Q</a:t>
            </a:r>
            <a:r>
              <a:rPr lang="ru-RU" dirty="0" smtClean="0"/>
              <a:t>.  Поэтому такая комбинация </a:t>
            </a:r>
            <a:r>
              <a:rPr lang="en-GB" dirty="0" smtClean="0"/>
              <a:t>R=</a:t>
            </a:r>
            <a:r>
              <a:rPr lang="ru-RU" dirty="0" smtClean="0"/>
              <a:t>«1», </a:t>
            </a:r>
            <a:r>
              <a:rPr lang="en-GB" dirty="0" smtClean="0"/>
              <a:t>S=</a:t>
            </a:r>
            <a:r>
              <a:rPr lang="ru-RU" dirty="0" smtClean="0"/>
              <a:t>«1»</a:t>
            </a:r>
            <a:r>
              <a:rPr lang="en-GB" dirty="0" smtClean="0"/>
              <a:t> </a:t>
            </a:r>
            <a:r>
              <a:rPr lang="ru-RU" dirty="0" smtClean="0"/>
              <a:t>является запрещенной (что мы и видим из ТИ).</a:t>
            </a:r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>
            <a:off x="1142976" y="4429132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2357422" y="6286520"/>
            <a:ext cx="442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Мы рассмотрели асинхронный </a:t>
            </a:r>
            <a:r>
              <a:rPr lang="en-GB" dirty="0" smtClean="0"/>
              <a:t>RS - </a:t>
            </a:r>
            <a:r>
              <a:rPr lang="kk-KZ" dirty="0" smtClean="0"/>
              <a:t>триггер</a:t>
            </a:r>
            <a:endParaRPr lang="ru-RU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357159" y="214290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Один из способов </a:t>
            </a:r>
            <a:r>
              <a:rPr lang="ru-RU" b="1" dirty="0" smtClean="0"/>
              <a:t>применения</a:t>
            </a:r>
            <a:r>
              <a:rPr lang="ru-RU" dirty="0" smtClean="0"/>
              <a:t> такого </a:t>
            </a:r>
            <a:r>
              <a:rPr lang="en-GB" b="1" dirty="0" smtClean="0"/>
              <a:t>RS</a:t>
            </a:r>
            <a:r>
              <a:rPr lang="ru-RU" b="1" dirty="0" smtClean="0"/>
              <a:t> – триггера </a:t>
            </a:r>
            <a:r>
              <a:rPr lang="ru-RU" dirty="0" smtClean="0"/>
              <a:t>– это </a:t>
            </a:r>
            <a:r>
              <a:rPr lang="ru-RU" b="1" dirty="0" smtClean="0"/>
              <a:t>подавление дребезга контактов на кнопки</a:t>
            </a:r>
            <a:r>
              <a:rPr lang="ru-RU" dirty="0" smtClean="0"/>
              <a:t>. 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Например</a:t>
            </a:r>
            <a:r>
              <a:rPr lang="ru-RU" dirty="0" smtClean="0"/>
              <a:t>, имеется кнопка, на которую подается «какое то значение» и «+5»В.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000496" y="1428736"/>
            <a:ext cx="500066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В тот момент, когда контакты у кнопки сжимаются, но не прижаты друг к другу, появляется такое явление, как </a:t>
            </a:r>
            <a:r>
              <a:rPr lang="ru-RU" sz="1600" b="1" i="1" dirty="0" smtClean="0"/>
              <a:t>дребезг контактов, </a:t>
            </a:r>
            <a:r>
              <a:rPr lang="ru-RU" sz="1600" dirty="0" smtClean="0"/>
              <a:t>а после уже устанавливается определенное значение. 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sz="1600" dirty="0" smtClean="0"/>
              <a:t>Этот дребезг крайне нежелателен и поэтому, чтобы его подавить, подключают триггер по следующей схеме. В обычном отжатом состоянии (пассивном) кнопка подает «1» на вход </a:t>
            </a:r>
            <a:r>
              <a:rPr lang="en-GB" sz="1600" dirty="0" smtClean="0"/>
              <a:t>R</a:t>
            </a:r>
            <a:r>
              <a:rPr lang="ru-RU" sz="1600" dirty="0" smtClean="0"/>
              <a:t>, на вход </a:t>
            </a:r>
            <a:r>
              <a:rPr lang="en-GB" sz="1600" dirty="0" smtClean="0"/>
              <a:t>S</a:t>
            </a:r>
            <a:r>
              <a:rPr lang="ru-RU" sz="1600" dirty="0" smtClean="0"/>
              <a:t> при этом подается «0». При нажатии на кнопку, рычажок переключается на </a:t>
            </a:r>
            <a:r>
              <a:rPr lang="en-GB" sz="1600" dirty="0" smtClean="0"/>
              <a:t>S</a:t>
            </a:r>
            <a:r>
              <a:rPr lang="ru-RU" sz="1600" dirty="0" smtClean="0"/>
              <a:t>, тогда </a:t>
            </a:r>
            <a:r>
              <a:rPr lang="en-GB" sz="1600" dirty="0" smtClean="0"/>
              <a:t>S=</a:t>
            </a:r>
            <a:r>
              <a:rPr lang="ru-RU" sz="1600" dirty="0" smtClean="0"/>
              <a:t>«1», </a:t>
            </a:r>
            <a:r>
              <a:rPr lang="en-GB" sz="1600" dirty="0" smtClean="0"/>
              <a:t>R=</a:t>
            </a:r>
            <a:r>
              <a:rPr lang="ru-RU" sz="1600" dirty="0" smtClean="0"/>
              <a:t>«0». </a:t>
            </a:r>
            <a:endParaRPr lang="ru-RU" sz="1600" dirty="0"/>
          </a:p>
        </p:txBody>
      </p:sp>
      <p:grpSp>
        <p:nvGrpSpPr>
          <p:cNvPr id="58" name="Группа 57"/>
          <p:cNvGrpSpPr/>
          <p:nvPr/>
        </p:nvGrpSpPr>
        <p:grpSpPr>
          <a:xfrm>
            <a:off x="714348" y="1571612"/>
            <a:ext cx="2824946" cy="583646"/>
            <a:chOff x="1071538" y="3929066"/>
            <a:chExt cx="2824946" cy="583646"/>
          </a:xfrm>
        </p:grpSpPr>
        <p:cxnSp>
          <p:nvCxnSpPr>
            <p:cNvPr id="41" name="Прямая соединительная линия 40"/>
            <p:cNvCxnSpPr/>
            <p:nvPr/>
          </p:nvCxnSpPr>
          <p:spPr>
            <a:xfrm>
              <a:off x="1142976" y="4143380"/>
              <a:ext cx="1143008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2714612" y="4143380"/>
              <a:ext cx="1143008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 flipV="1">
              <a:off x="2285984" y="3929066"/>
              <a:ext cx="285752" cy="21431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1071538" y="4143380"/>
              <a:ext cx="779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«+5»В</a:t>
              </a:r>
              <a:endParaRPr lang="ru-RU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357554" y="4143380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«1»</a:t>
              </a:r>
              <a:endParaRPr lang="ru-RU" dirty="0"/>
            </a:p>
          </p:txBody>
        </p:sp>
      </p:grpSp>
      <p:sp>
        <p:nvSpPr>
          <p:cNvPr id="75" name="Полилиния 74"/>
          <p:cNvSpPr/>
          <p:nvPr/>
        </p:nvSpPr>
        <p:spPr>
          <a:xfrm>
            <a:off x="1328835" y="2714620"/>
            <a:ext cx="599959" cy="630625"/>
          </a:xfrm>
          <a:custGeom>
            <a:avLst/>
            <a:gdLst>
              <a:gd name="connsiteX0" fmla="*/ 27622 w 599959"/>
              <a:gd name="connsiteY0" fmla="*/ 434279 h 630625"/>
              <a:gd name="connsiteX1" fmla="*/ 16736 w 599959"/>
              <a:gd name="connsiteY1" fmla="*/ 336308 h 630625"/>
              <a:gd name="connsiteX2" fmla="*/ 5851 w 599959"/>
              <a:gd name="connsiteY2" fmla="*/ 281879 h 630625"/>
              <a:gd name="connsiteX3" fmla="*/ 27622 w 599959"/>
              <a:gd name="connsiteY3" fmla="*/ 303651 h 630625"/>
              <a:gd name="connsiteX4" fmla="*/ 49394 w 599959"/>
              <a:gd name="connsiteY4" fmla="*/ 477822 h 630625"/>
              <a:gd name="connsiteX5" fmla="*/ 27622 w 599959"/>
              <a:gd name="connsiteY5" fmla="*/ 281879 h 630625"/>
              <a:gd name="connsiteX6" fmla="*/ 16736 w 599959"/>
              <a:gd name="connsiteY6" fmla="*/ 227451 h 630625"/>
              <a:gd name="connsiteX7" fmla="*/ 5851 w 599959"/>
              <a:gd name="connsiteY7" fmla="*/ 162137 h 630625"/>
              <a:gd name="connsiteX8" fmla="*/ 27622 w 599959"/>
              <a:gd name="connsiteY8" fmla="*/ 9737 h 630625"/>
              <a:gd name="connsiteX9" fmla="*/ 49394 w 599959"/>
              <a:gd name="connsiteY9" fmla="*/ 31508 h 630625"/>
              <a:gd name="connsiteX10" fmla="*/ 82051 w 599959"/>
              <a:gd name="connsiteY10" fmla="*/ 85937 h 630625"/>
              <a:gd name="connsiteX11" fmla="*/ 114708 w 599959"/>
              <a:gd name="connsiteY11" fmla="*/ 194794 h 630625"/>
              <a:gd name="connsiteX12" fmla="*/ 136479 w 599959"/>
              <a:gd name="connsiteY12" fmla="*/ 53279 h 630625"/>
              <a:gd name="connsiteX13" fmla="*/ 158251 w 599959"/>
              <a:gd name="connsiteY13" fmla="*/ 85937 h 630625"/>
              <a:gd name="connsiteX14" fmla="*/ 190908 w 599959"/>
              <a:gd name="connsiteY14" fmla="*/ 260108 h 630625"/>
              <a:gd name="connsiteX15" fmla="*/ 201794 w 599959"/>
              <a:gd name="connsiteY15" fmla="*/ 336308 h 630625"/>
              <a:gd name="connsiteX16" fmla="*/ 245336 w 599959"/>
              <a:gd name="connsiteY16" fmla="*/ 162137 h 630625"/>
              <a:gd name="connsiteX17" fmla="*/ 256222 w 599959"/>
              <a:gd name="connsiteY17" fmla="*/ 75051 h 630625"/>
              <a:gd name="connsiteX18" fmla="*/ 299765 w 599959"/>
              <a:gd name="connsiteY18" fmla="*/ 173022 h 630625"/>
              <a:gd name="connsiteX19" fmla="*/ 310651 w 599959"/>
              <a:gd name="connsiteY19" fmla="*/ 227451 h 630625"/>
              <a:gd name="connsiteX20" fmla="*/ 332422 w 599959"/>
              <a:gd name="connsiteY20" fmla="*/ 53279 h 630625"/>
              <a:gd name="connsiteX21" fmla="*/ 354194 w 599959"/>
              <a:gd name="connsiteY21" fmla="*/ 96822 h 630625"/>
              <a:gd name="connsiteX22" fmla="*/ 375965 w 599959"/>
              <a:gd name="connsiteY22" fmla="*/ 216565 h 630625"/>
              <a:gd name="connsiteX23" fmla="*/ 386851 w 599959"/>
              <a:gd name="connsiteY23" fmla="*/ 423394 h 630625"/>
              <a:gd name="connsiteX24" fmla="*/ 408622 w 599959"/>
              <a:gd name="connsiteY24" fmla="*/ 401622 h 630625"/>
              <a:gd name="connsiteX25" fmla="*/ 419508 w 599959"/>
              <a:gd name="connsiteY25" fmla="*/ 129479 h 630625"/>
              <a:gd name="connsiteX26" fmla="*/ 430394 w 599959"/>
              <a:gd name="connsiteY26" fmla="*/ 85937 h 630625"/>
              <a:gd name="connsiteX27" fmla="*/ 441279 w 599959"/>
              <a:gd name="connsiteY27" fmla="*/ 20622 h 630625"/>
              <a:gd name="connsiteX28" fmla="*/ 473936 w 599959"/>
              <a:gd name="connsiteY28" fmla="*/ 85937 h 630625"/>
              <a:gd name="connsiteX29" fmla="*/ 484822 w 599959"/>
              <a:gd name="connsiteY29" fmla="*/ 118594 h 630625"/>
              <a:gd name="connsiteX30" fmla="*/ 495708 w 599959"/>
              <a:gd name="connsiteY30" fmla="*/ 162137 h 630625"/>
              <a:gd name="connsiteX31" fmla="*/ 517479 w 599959"/>
              <a:gd name="connsiteY31" fmla="*/ 216565 h 630625"/>
              <a:gd name="connsiteX32" fmla="*/ 506594 w 599959"/>
              <a:gd name="connsiteY32" fmla="*/ 390737 h 630625"/>
              <a:gd name="connsiteX33" fmla="*/ 495708 w 599959"/>
              <a:gd name="connsiteY33" fmla="*/ 423394 h 630625"/>
              <a:gd name="connsiteX34" fmla="*/ 484822 w 599959"/>
              <a:gd name="connsiteY34" fmla="*/ 390737 h 630625"/>
              <a:gd name="connsiteX35" fmla="*/ 452165 w 599959"/>
              <a:gd name="connsiteY35" fmla="*/ 358079 h 630625"/>
              <a:gd name="connsiteX36" fmla="*/ 408622 w 599959"/>
              <a:gd name="connsiteY36" fmla="*/ 270994 h 630625"/>
              <a:gd name="connsiteX37" fmla="*/ 441279 w 599959"/>
              <a:gd name="connsiteY37" fmla="*/ 107708 h 630625"/>
              <a:gd name="connsiteX38" fmla="*/ 484822 w 599959"/>
              <a:gd name="connsiteY38" fmla="*/ 64165 h 630625"/>
              <a:gd name="connsiteX39" fmla="*/ 517479 w 599959"/>
              <a:gd name="connsiteY39" fmla="*/ 53279 h 630625"/>
              <a:gd name="connsiteX40" fmla="*/ 528365 w 599959"/>
              <a:gd name="connsiteY40" fmla="*/ 85937 h 630625"/>
              <a:gd name="connsiteX41" fmla="*/ 582794 w 599959"/>
              <a:gd name="connsiteY41" fmla="*/ 140365 h 630625"/>
              <a:gd name="connsiteX42" fmla="*/ 593679 w 599959"/>
              <a:gd name="connsiteY42" fmla="*/ 423394 h 630625"/>
              <a:gd name="connsiteX43" fmla="*/ 571908 w 599959"/>
              <a:gd name="connsiteY43" fmla="*/ 303651 h 630625"/>
              <a:gd name="connsiteX44" fmla="*/ 582794 w 599959"/>
              <a:gd name="connsiteY44" fmla="*/ 75051 h 630625"/>
              <a:gd name="connsiteX45" fmla="*/ 593679 w 599959"/>
              <a:gd name="connsiteY45" fmla="*/ 31508 h 63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9959" h="630625">
                <a:moveTo>
                  <a:pt x="27622" y="434279"/>
                </a:moveTo>
                <a:cubicBezTo>
                  <a:pt x="23993" y="401622"/>
                  <a:pt x="21383" y="368836"/>
                  <a:pt x="16736" y="336308"/>
                </a:cubicBezTo>
                <a:cubicBezTo>
                  <a:pt x="14119" y="317992"/>
                  <a:pt x="0" y="299432"/>
                  <a:pt x="5851" y="281879"/>
                </a:cubicBezTo>
                <a:cubicBezTo>
                  <a:pt x="9097" y="272143"/>
                  <a:pt x="20365" y="296394"/>
                  <a:pt x="27622" y="303651"/>
                </a:cubicBezTo>
                <a:cubicBezTo>
                  <a:pt x="34879" y="361708"/>
                  <a:pt x="55855" y="535973"/>
                  <a:pt x="49394" y="477822"/>
                </a:cubicBezTo>
                <a:cubicBezTo>
                  <a:pt x="42137" y="412508"/>
                  <a:pt x="36122" y="347043"/>
                  <a:pt x="27622" y="281879"/>
                </a:cubicBezTo>
                <a:cubicBezTo>
                  <a:pt x="25229" y="263532"/>
                  <a:pt x="20046" y="245655"/>
                  <a:pt x="16736" y="227451"/>
                </a:cubicBezTo>
                <a:cubicBezTo>
                  <a:pt x="12788" y="205735"/>
                  <a:pt x="9479" y="183908"/>
                  <a:pt x="5851" y="162137"/>
                </a:cubicBezTo>
                <a:cubicBezTo>
                  <a:pt x="13108" y="111337"/>
                  <a:pt x="11395" y="58419"/>
                  <a:pt x="27622" y="9737"/>
                </a:cubicBezTo>
                <a:cubicBezTo>
                  <a:pt x="30868" y="0"/>
                  <a:pt x="44114" y="22707"/>
                  <a:pt x="49394" y="31508"/>
                </a:cubicBezTo>
                <a:cubicBezTo>
                  <a:pt x="91790" y="102167"/>
                  <a:pt x="26883" y="30769"/>
                  <a:pt x="82051" y="85937"/>
                </a:cubicBezTo>
                <a:cubicBezTo>
                  <a:pt x="108553" y="165444"/>
                  <a:pt x="98256" y="128987"/>
                  <a:pt x="114708" y="194794"/>
                </a:cubicBezTo>
                <a:cubicBezTo>
                  <a:pt x="121965" y="147622"/>
                  <a:pt x="118754" y="97592"/>
                  <a:pt x="136479" y="53279"/>
                </a:cubicBezTo>
                <a:cubicBezTo>
                  <a:pt x="141338" y="41131"/>
                  <a:pt x="155685" y="73108"/>
                  <a:pt x="158251" y="85937"/>
                </a:cubicBezTo>
                <a:cubicBezTo>
                  <a:pt x="199028" y="289825"/>
                  <a:pt x="138994" y="156282"/>
                  <a:pt x="190908" y="260108"/>
                </a:cubicBezTo>
                <a:cubicBezTo>
                  <a:pt x="194537" y="285508"/>
                  <a:pt x="197204" y="311064"/>
                  <a:pt x="201794" y="336308"/>
                </a:cubicBezTo>
                <a:cubicBezTo>
                  <a:pt x="226587" y="472673"/>
                  <a:pt x="229534" y="288552"/>
                  <a:pt x="245336" y="162137"/>
                </a:cubicBezTo>
                <a:lnTo>
                  <a:pt x="256222" y="75051"/>
                </a:lnTo>
                <a:cubicBezTo>
                  <a:pt x="282131" y="152776"/>
                  <a:pt x="265264" y="121270"/>
                  <a:pt x="299765" y="173022"/>
                </a:cubicBezTo>
                <a:cubicBezTo>
                  <a:pt x="303394" y="191165"/>
                  <a:pt x="308976" y="209025"/>
                  <a:pt x="310651" y="227451"/>
                </a:cubicBezTo>
                <a:cubicBezTo>
                  <a:pt x="331014" y="451452"/>
                  <a:pt x="314926" y="630625"/>
                  <a:pt x="332422" y="53279"/>
                </a:cubicBezTo>
                <a:cubicBezTo>
                  <a:pt x="339679" y="67793"/>
                  <a:pt x="348496" y="81628"/>
                  <a:pt x="354194" y="96822"/>
                </a:cubicBezTo>
                <a:cubicBezTo>
                  <a:pt x="366036" y="128402"/>
                  <a:pt x="371993" y="188760"/>
                  <a:pt x="375965" y="216565"/>
                </a:cubicBezTo>
                <a:cubicBezTo>
                  <a:pt x="379594" y="285508"/>
                  <a:pt x="374853" y="355406"/>
                  <a:pt x="386851" y="423394"/>
                </a:cubicBezTo>
                <a:cubicBezTo>
                  <a:pt x="388635" y="433501"/>
                  <a:pt x="407489" y="411822"/>
                  <a:pt x="408622" y="401622"/>
                </a:cubicBezTo>
                <a:cubicBezTo>
                  <a:pt x="418648" y="311390"/>
                  <a:pt x="413261" y="220051"/>
                  <a:pt x="419508" y="129479"/>
                </a:cubicBezTo>
                <a:cubicBezTo>
                  <a:pt x="420537" y="114554"/>
                  <a:pt x="427460" y="100607"/>
                  <a:pt x="430394" y="85937"/>
                </a:cubicBezTo>
                <a:cubicBezTo>
                  <a:pt x="434723" y="64294"/>
                  <a:pt x="437651" y="42394"/>
                  <a:pt x="441279" y="20622"/>
                </a:cubicBezTo>
                <a:cubicBezTo>
                  <a:pt x="475466" y="54809"/>
                  <a:pt x="457886" y="29761"/>
                  <a:pt x="473936" y="85937"/>
                </a:cubicBezTo>
                <a:cubicBezTo>
                  <a:pt x="477088" y="96970"/>
                  <a:pt x="481670" y="107561"/>
                  <a:pt x="484822" y="118594"/>
                </a:cubicBezTo>
                <a:cubicBezTo>
                  <a:pt x="488932" y="132979"/>
                  <a:pt x="490977" y="147944"/>
                  <a:pt x="495708" y="162137"/>
                </a:cubicBezTo>
                <a:cubicBezTo>
                  <a:pt x="501887" y="180674"/>
                  <a:pt x="510222" y="198422"/>
                  <a:pt x="517479" y="216565"/>
                </a:cubicBezTo>
                <a:cubicBezTo>
                  <a:pt x="513851" y="274622"/>
                  <a:pt x="512683" y="332886"/>
                  <a:pt x="506594" y="390737"/>
                </a:cubicBezTo>
                <a:cubicBezTo>
                  <a:pt x="505393" y="402148"/>
                  <a:pt x="507183" y="423394"/>
                  <a:pt x="495708" y="423394"/>
                </a:cubicBezTo>
                <a:cubicBezTo>
                  <a:pt x="484233" y="423394"/>
                  <a:pt x="491187" y="400284"/>
                  <a:pt x="484822" y="390737"/>
                </a:cubicBezTo>
                <a:cubicBezTo>
                  <a:pt x="476282" y="377928"/>
                  <a:pt x="463051" y="368965"/>
                  <a:pt x="452165" y="358079"/>
                </a:cubicBezTo>
                <a:cubicBezTo>
                  <a:pt x="427149" y="283028"/>
                  <a:pt x="446622" y="308992"/>
                  <a:pt x="408622" y="270994"/>
                </a:cubicBezTo>
                <a:cubicBezTo>
                  <a:pt x="410530" y="253826"/>
                  <a:pt x="417158" y="131829"/>
                  <a:pt x="441279" y="107708"/>
                </a:cubicBezTo>
                <a:cubicBezTo>
                  <a:pt x="455793" y="93194"/>
                  <a:pt x="465349" y="70656"/>
                  <a:pt x="484822" y="64165"/>
                </a:cubicBezTo>
                <a:lnTo>
                  <a:pt x="517479" y="53279"/>
                </a:lnTo>
                <a:cubicBezTo>
                  <a:pt x="521108" y="64165"/>
                  <a:pt x="520251" y="77823"/>
                  <a:pt x="528365" y="85937"/>
                </a:cubicBezTo>
                <a:cubicBezTo>
                  <a:pt x="595624" y="153196"/>
                  <a:pt x="557264" y="63777"/>
                  <a:pt x="582794" y="140365"/>
                </a:cubicBezTo>
                <a:cubicBezTo>
                  <a:pt x="586422" y="234708"/>
                  <a:pt x="599959" y="329190"/>
                  <a:pt x="593679" y="423394"/>
                </a:cubicBezTo>
                <a:cubicBezTo>
                  <a:pt x="590980" y="463873"/>
                  <a:pt x="573175" y="344200"/>
                  <a:pt x="571908" y="303651"/>
                </a:cubicBezTo>
                <a:cubicBezTo>
                  <a:pt x="569525" y="227402"/>
                  <a:pt x="576711" y="151094"/>
                  <a:pt x="582794" y="75051"/>
                </a:cubicBezTo>
                <a:cubicBezTo>
                  <a:pt x="583987" y="60138"/>
                  <a:pt x="593679" y="31508"/>
                  <a:pt x="593679" y="31508"/>
                </a:cubicBez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1" name="Группа 110"/>
          <p:cNvGrpSpPr/>
          <p:nvPr/>
        </p:nvGrpSpPr>
        <p:grpSpPr>
          <a:xfrm>
            <a:off x="357158" y="2071678"/>
            <a:ext cx="3500462" cy="1144596"/>
            <a:chOff x="214282" y="2285992"/>
            <a:chExt cx="3500462" cy="1144596"/>
          </a:xfrm>
        </p:grpSpPr>
        <p:cxnSp>
          <p:nvCxnSpPr>
            <p:cNvPr id="66" name="Прямая со стрелкой 65"/>
            <p:cNvCxnSpPr/>
            <p:nvPr/>
          </p:nvCxnSpPr>
          <p:spPr>
            <a:xfrm rot="5400000" flipH="1" flipV="1">
              <a:off x="215076" y="2856702"/>
              <a:ext cx="1143008" cy="1588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 стрелкой 68"/>
            <p:cNvCxnSpPr/>
            <p:nvPr/>
          </p:nvCxnSpPr>
          <p:spPr>
            <a:xfrm>
              <a:off x="785786" y="3429000"/>
              <a:ext cx="2928958" cy="1588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/>
            <p:cNvCxnSpPr/>
            <p:nvPr/>
          </p:nvCxnSpPr>
          <p:spPr>
            <a:xfrm>
              <a:off x="785786" y="3000372"/>
              <a:ext cx="2714644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>
              <a:off x="785786" y="2714620"/>
              <a:ext cx="2714644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 rot="5400000">
              <a:off x="1500166" y="3071810"/>
              <a:ext cx="71438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/>
            <p:nvPr/>
          </p:nvCxnSpPr>
          <p:spPr>
            <a:xfrm>
              <a:off x="1857356" y="2714620"/>
              <a:ext cx="1069982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285720" y="2786058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«1»</a:t>
              </a:r>
              <a:endParaRPr lang="ru-RU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14282" y="2500306"/>
              <a:ext cx="6543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«+5»</a:t>
              </a:r>
              <a:endParaRPr lang="ru-RU" dirty="0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785786" y="3643314"/>
            <a:ext cx="2428892" cy="1298026"/>
            <a:chOff x="214282" y="4143380"/>
            <a:chExt cx="2428892" cy="1298026"/>
          </a:xfrm>
        </p:grpSpPr>
        <p:grpSp>
          <p:nvGrpSpPr>
            <p:cNvPr id="86" name="Группа 85"/>
            <p:cNvGrpSpPr/>
            <p:nvPr/>
          </p:nvGrpSpPr>
          <p:grpSpPr>
            <a:xfrm>
              <a:off x="1000100" y="4143380"/>
              <a:ext cx="1643074" cy="1298026"/>
              <a:chOff x="2571736" y="2357430"/>
              <a:chExt cx="1643074" cy="1298026"/>
            </a:xfrm>
          </p:grpSpPr>
          <p:sp>
            <p:nvSpPr>
              <p:cNvPr id="87" name="Прямоугольник 86"/>
              <p:cNvSpPr/>
              <p:nvPr/>
            </p:nvSpPr>
            <p:spPr>
              <a:xfrm>
                <a:off x="2928926" y="2357430"/>
                <a:ext cx="928694" cy="1285884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2928926" y="2357430"/>
                <a:ext cx="309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R</a:t>
                </a:r>
                <a:endParaRPr lang="ru-RU" dirty="0"/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2928926" y="3286124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endParaRPr lang="ru-RU" dirty="0"/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3500430" y="2357430"/>
                <a:ext cx="3401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Q</a:t>
                </a:r>
                <a:endParaRPr lang="ru-RU" dirty="0"/>
              </a:p>
            </p:txBody>
          </p:sp>
          <p:cxnSp>
            <p:nvCxnSpPr>
              <p:cNvPr id="93" name="Прямая соединительная линия 92"/>
              <p:cNvCxnSpPr/>
              <p:nvPr/>
            </p:nvCxnSpPr>
            <p:spPr>
              <a:xfrm rot="5400000">
                <a:off x="2643968" y="2999578"/>
                <a:ext cx="1285884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Прямая соединительная линия 93"/>
              <p:cNvCxnSpPr/>
              <p:nvPr/>
            </p:nvCxnSpPr>
            <p:spPr>
              <a:xfrm>
                <a:off x="3857620" y="2571744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Прямая соединительная линия 95"/>
              <p:cNvCxnSpPr/>
              <p:nvPr/>
            </p:nvCxnSpPr>
            <p:spPr>
              <a:xfrm>
                <a:off x="2571736" y="2571744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Прямая соединительная линия 96"/>
              <p:cNvCxnSpPr/>
              <p:nvPr/>
            </p:nvCxnSpPr>
            <p:spPr>
              <a:xfrm>
                <a:off x="2571736" y="3500438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TextBox 99"/>
              <p:cNvSpPr txBox="1"/>
              <p:nvPr/>
            </p:nvSpPr>
            <p:spPr>
              <a:xfrm>
                <a:off x="3286116" y="2786058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T</a:t>
                </a:r>
                <a:endParaRPr lang="ru-RU" dirty="0"/>
              </a:p>
            </p:txBody>
          </p:sp>
        </p:grpSp>
        <p:cxnSp>
          <p:nvCxnSpPr>
            <p:cNvPr id="104" name="Прямая соединительная линия 103"/>
            <p:cNvCxnSpPr/>
            <p:nvPr/>
          </p:nvCxnSpPr>
          <p:spPr>
            <a:xfrm>
              <a:off x="214282" y="4857760"/>
              <a:ext cx="571504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Прямая соединительная линия 105"/>
            <p:cNvCxnSpPr/>
            <p:nvPr/>
          </p:nvCxnSpPr>
          <p:spPr>
            <a:xfrm rot="5400000" flipH="1" flipV="1">
              <a:off x="678629" y="4464851"/>
              <a:ext cx="500066" cy="28575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 стрелкой 108"/>
            <p:cNvCxnSpPr/>
            <p:nvPr/>
          </p:nvCxnSpPr>
          <p:spPr>
            <a:xfrm rot="5400000">
              <a:off x="750861" y="4892685"/>
              <a:ext cx="642942" cy="158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5122312"/>
            <a:ext cx="2228854" cy="173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Box 70"/>
          <p:cNvSpPr txBox="1"/>
          <p:nvPr/>
        </p:nvSpPr>
        <p:spPr>
          <a:xfrm>
            <a:off x="3071802" y="142852"/>
            <a:ext cx="2782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Классификация триггеров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285852" y="714356"/>
            <a:ext cx="1683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Динамические</a:t>
            </a:r>
            <a:endParaRPr lang="ru-RU" b="1" dirty="0"/>
          </a:p>
        </p:txBody>
      </p:sp>
      <p:sp>
        <p:nvSpPr>
          <p:cNvPr id="88" name="TextBox 87"/>
          <p:cNvSpPr txBox="1"/>
          <p:nvPr/>
        </p:nvSpPr>
        <p:spPr>
          <a:xfrm>
            <a:off x="6000760" y="714356"/>
            <a:ext cx="1408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Статические</a:t>
            </a:r>
            <a:endParaRPr lang="ru-RU" b="1" dirty="0"/>
          </a:p>
        </p:txBody>
      </p:sp>
      <p:cxnSp>
        <p:nvCxnSpPr>
          <p:cNvPr id="92" name="Прямая со стрелкой 91"/>
          <p:cNvCxnSpPr/>
          <p:nvPr/>
        </p:nvCxnSpPr>
        <p:spPr>
          <a:xfrm rot="10800000" flipV="1">
            <a:off x="2357422" y="428604"/>
            <a:ext cx="1357322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>
            <a:endCxn id="88" idx="0"/>
          </p:cNvCxnSpPr>
          <p:nvPr/>
        </p:nvCxnSpPr>
        <p:spPr>
          <a:xfrm>
            <a:off x="5072066" y="428604"/>
            <a:ext cx="163299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214282" y="1142984"/>
            <a:ext cx="4071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- Это такие триггеры, при подаче команд, начинают выставлять на выходе сигналы определенной частоты</a:t>
            </a:r>
            <a:endParaRPr lang="ru-RU" dirty="0"/>
          </a:p>
        </p:txBody>
      </p:sp>
      <p:grpSp>
        <p:nvGrpSpPr>
          <p:cNvPr id="154" name="Группа 153"/>
          <p:cNvGrpSpPr/>
          <p:nvPr/>
        </p:nvGrpSpPr>
        <p:grpSpPr>
          <a:xfrm>
            <a:off x="214282" y="2071678"/>
            <a:ext cx="4000528" cy="583646"/>
            <a:chOff x="214282" y="4000504"/>
            <a:chExt cx="4000528" cy="583646"/>
          </a:xfrm>
        </p:grpSpPr>
        <p:grpSp>
          <p:nvGrpSpPr>
            <p:cNvPr id="104" name="Группа 103"/>
            <p:cNvGrpSpPr/>
            <p:nvPr/>
          </p:nvGrpSpPr>
          <p:grpSpPr>
            <a:xfrm>
              <a:off x="642910" y="4143380"/>
              <a:ext cx="500066" cy="440770"/>
              <a:chOff x="357158" y="4143380"/>
              <a:chExt cx="500066" cy="440770"/>
            </a:xfrm>
          </p:grpSpPr>
          <p:sp>
            <p:nvSpPr>
              <p:cNvPr id="101" name="Прямоугольник 100"/>
              <p:cNvSpPr/>
              <p:nvPr/>
            </p:nvSpPr>
            <p:spPr>
              <a:xfrm>
                <a:off x="357158" y="4143380"/>
                <a:ext cx="500066" cy="42862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428596" y="4214818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Т</a:t>
                </a:r>
                <a:endParaRPr lang="ru-RU" dirty="0"/>
              </a:p>
            </p:txBody>
          </p:sp>
        </p:grpSp>
        <p:cxnSp>
          <p:nvCxnSpPr>
            <p:cNvPr id="108" name="Прямая соединительная линия 107"/>
            <p:cNvCxnSpPr/>
            <p:nvPr/>
          </p:nvCxnSpPr>
          <p:spPr>
            <a:xfrm>
              <a:off x="214282" y="4357694"/>
              <a:ext cx="4286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Прямая соединительная линия 109"/>
            <p:cNvCxnSpPr/>
            <p:nvPr/>
          </p:nvCxnSpPr>
          <p:spPr>
            <a:xfrm>
              <a:off x="1142976" y="4357694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1" name="Группа 150"/>
            <p:cNvGrpSpPr/>
            <p:nvPr/>
          </p:nvGrpSpPr>
          <p:grpSpPr>
            <a:xfrm>
              <a:off x="1214414" y="4000504"/>
              <a:ext cx="3000396" cy="215902"/>
              <a:chOff x="4714876" y="2643182"/>
              <a:chExt cx="3000396" cy="215902"/>
            </a:xfrm>
          </p:grpSpPr>
          <p:cxnSp>
            <p:nvCxnSpPr>
              <p:cNvPr id="126" name="Прямая соединительная линия 125"/>
              <p:cNvCxnSpPr/>
              <p:nvPr/>
            </p:nvCxnSpPr>
            <p:spPr>
              <a:xfrm>
                <a:off x="5000628" y="2643182"/>
                <a:ext cx="285752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Прямая соединительная линия 126"/>
              <p:cNvCxnSpPr/>
              <p:nvPr/>
            </p:nvCxnSpPr>
            <p:spPr>
              <a:xfrm>
                <a:off x="4714876" y="2857496"/>
                <a:ext cx="285752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Прямая соединительная линия 127"/>
              <p:cNvCxnSpPr/>
              <p:nvPr/>
            </p:nvCxnSpPr>
            <p:spPr>
              <a:xfrm rot="5400000">
                <a:off x="4893471" y="2750339"/>
                <a:ext cx="214314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Прямая соединительная линия 139"/>
              <p:cNvCxnSpPr/>
              <p:nvPr/>
            </p:nvCxnSpPr>
            <p:spPr>
              <a:xfrm rot="5400000">
                <a:off x="5180017" y="2749545"/>
                <a:ext cx="214314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Прямая соединительная линия 140"/>
              <p:cNvCxnSpPr/>
              <p:nvPr/>
            </p:nvCxnSpPr>
            <p:spPr>
              <a:xfrm>
                <a:off x="5286380" y="2857496"/>
                <a:ext cx="285752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Прямая соединительная линия 141"/>
              <p:cNvCxnSpPr/>
              <p:nvPr/>
            </p:nvCxnSpPr>
            <p:spPr>
              <a:xfrm>
                <a:off x="5572132" y="2643182"/>
                <a:ext cx="285752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Прямая соединительная линия 142"/>
              <p:cNvCxnSpPr/>
              <p:nvPr/>
            </p:nvCxnSpPr>
            <p:spPr>
              <a:xfrm rot="5400000">
                <a:off x="5465769" y="2749545"/>
                <a:ext cx="214314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Прямая соединительная линия 143"/>
              <p:cNvCxnSpPr/>
              <p:nvPr/>
            </p:nvCxnSpPr>
            <p:spPr>
              <a:xfrm rot="5400000">
                <a:off x="5751521" y="2749545"/>
                <a:ext cx="214314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Прямая соединительная линия 144"/>
              <p:cNvCxnSpPr/>
              <p:nvPr/>
            </p:nvCxnSpPr>
            <p:spPr>
              <a:xfrm>
                <a:off x="6143636" y="2643182"/>
                <a:ext cx="285752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Прямая соединительная линия 145"/>
              <p:cNvCxnSpPr/>
              <p:nvPr/>
            </p:nvCxnSpPr>
            <p:spPr>
              <a:xfrm>
                <a:off x="5857884" y="2857496"/>
                <a:ext cx="285752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Прямая соединительная линия 146"/>
              <p:cNvCxnSpPr/>
              <p:nvPr/>
            </p:nvCxnSpPr>
            <p:spPr>
              <a:xfrm rot="5400000">
                <a:off x="6037273" y="2749545"/>
                <a:ext cx="214314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Прямая соединительная линия 147"/>
              <p:cNvCxnSpPr/>
              <p:nvPr/>
            </p:nvCxnSpPr>
            <p:spPr>
              <a:xfrm rot="5400000">
                <a:off x="6323025" y="2749545"/>
                <a:ext cx="214314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Прямая соединительная линия 148"/>
              <p:cNvCxnSpPr/>
              <p:nvPr/>
            </p:nvCxnSpPr>
            <p:spPr>
              <a:xfrm>
                <a:off x="6429388" y="2857496"/>
                <a:ext cx="1285884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2" name="Прямая соединительная линия 151"/>
            <p:cNvCxnSpPr/>
            <p:nvPr/>
          </p:nvCxnSpPr>
          <p:spPr>
            <a:xfrm>
              <a:off x="1214414" y="4429132"/>
              <a:ext cx="300039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5" name="TextBox 154"/>
          <p:cNvSpPr txBox="1"/>
          <p:nvPr/>
        </p:nvSpPr>
        <p:spPr>
          <a:xfrm>
            <a:off x="285720" y="2786058"/>
            <a:ext cx="39290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- При подаче «1» триггер выдает «ступенчатую» частоту;</a:t>
            </a:r>
          </a:p>
          <a:p>
            <a:pPr algn="just">
              <a:buFontTx/>
              <a:buChar char="-"/>
            </a:pPr>
            <a:r>
              <a:rPr lang="ru-RU" dirty="0" smtClean="0"/>
              <a:t>При подаче «0» - «прямая линия»</a:t>
            </a:r>
          </a:p>
          <a:p>
            <a:pPr algn="just">
              <a:buFontTx/>
              <a:buChar char="-"/>
            </a:pPr>
            <a:endParaRPr lang="ru-RU" dirty="0" smtClean="0"/>
          </a:p>
          <a:p>
            <a:pPr algn="just"/>
            <a:r>
              <a:rPr lang="ru-RU" dirty="0" smtClean="0"/>
              <a:t>Так работают специфические триггеры, которые мало где используются.</a:t>
            </a:r>
          </a:p>
          <a:p>
            <a:pPr algn="just"/>
            <a:r>
              <a:rPr lang="ru-RU" dirty="0" smtClean="0"/>
              <a:t>Подробно мы их рассматривать не будем.</a:t>
            </a:r>
            <a:endParaRPr lang="ru-RU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Box 104"/>
          <p:cNvSpPr txBox="1"/>
          <p:nvPr/>
        </p:nvSpPr>
        <p:spPr>
          <a:xfrm>
            <a:off x="1500166" y="214290"/>
            <a:ext cx="6535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Статические триггеры </a:t>
            </a:r>
            <a:r>
              <a:rPr lang="ru-RU" dirty="0" smtClean="0"/>
              <a:t>(классифицируются по):</a:t>
            </a:r>
            <a:endParaRPr lang="ru-RU" dirty="0"/>
          </a:p>
        </p:txBody>
      </p:sp>
      <p:sp>
        <p:nvSpPr>
          <p:cNvPr id="107" name="TextBox 106"/>
          <p:cNvSpPr txBox="1"/>
          <p:nvPr/>
        </p:nvSpPr>
        <p:spPr>
          <a:xfrm>
            <a:off x="428596" y="785794"/>
            <a:ext cx="360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1) </a:t>
            </a:r>
            <a:r>
              <a:rPr lang="ru-RU" b="1" dirty="0" smtClean="0"/>
              <a:t>Функциональному назначению</a:t>
            </a:r>
            <a:endParaRPr lang="ru-RU" b="1" dirty="0"/>
          </a:p>
        </p:txBody>
      </p:sp>
      <p:sp>
        <p:nvSpPr>
          <p:cNvPr id="108" name="TextBox 107"/>
          <p:cNvSpPr txBox="1"/>
          <p:nvPr/>
        </p:nvSpPr>
        <p:spPr>
          <a:xfrm>
            <a:off x="5286380" y="785794"/>
            <a:ext cx="3626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2) </a:t>
            </a:r>
            <a:r>
              <a:rPr lang="ru-RU" b="1" dirty="0" smtClean="0"/>
              <a:t>По способу ввода информации:</a:t>
            </a:r>
            <a:endParaRPr lang="ru-RU" b="1" dirty="0"/>
          </a:p>
        </p:txBody>
      </p:sp>
      <p:cxnSp>
        <p:nvCxnSpPr>
          <p:cNvPr id="110" name="Прямая со стрелкой 109"/>
          <p:cNvCxnSpPr/>
          <p:nvPr/>
        </p:nvCxnSpPr>
        <p:spPr>
          <a:xfrm rot="10800000" flipV="1">
            <a:off x="2214546" y="571480"/>
            <a:ext cx="857256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/>
          <p:nvPr/>
        </p:nvCxnSpPr>
        <p:spPr>
          <a:xfrm>
            <a:off x="5500694" y="571480"/>
            <a:ext cx="1000132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3786182" y="1285860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 др.</a:t>
            </a:r>
            <a:endParaRPr lang="ru-RU" dirty="0"/>
          </a:p>
        </p:txBody>
      </p:sp>
      <p:grpSp>
        <p:nvGrpSpPr>
          <p:cNvPr id="137" name="Группа 136"/>
          <p:cNvGrpSpPr/>
          <p:nvPr/>
        </p:nvGrpSpPr>
        <p:grpSpPr>
          <a:xfrm>
            <a:off x="857224" y="1142984"/>
            <a:ext cx="2857520" cy="512208"/>
            <a:chOff x="857224" y="1142984"/>
            <a:chExt cx="2857520" cy="512208"/>
          </a:xfrm>
        </p:grpSpPr>
        <p:sp>
          <p:nvSpPr>
            <p:cNvPr id="114" name="TextBox 113"/>
            <p:cNvSpPr txBox="1"/>
            <p:nvPr/>
          </p:nvSpPr>
          <p:spPr>
            <a:xfrm>
              <a:off x="857224" y="1285860"/>
              <a:ext cx="4124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RS</a:t>
              </a:r>
              <a:endParaRPr lang="ru-RU" dirty="0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1285852" y="1285860"/>
              <a:ext cx="3786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JK</a:t>
              </a:r>
              <a:endParaRPr lang="ru-RU" dirty="0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1643042" y="1285860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T</a:t>
              </a:r>
              <a:endParaRPr lang="ru-RU" dirty="0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928794" y="1285860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D</a:t>
              </a:r>
              <a:endParaRPr lang="ru-RU" dirty="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2214546" y="1285860"/>
              <a:ext cx="4560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DV</a:t>
              </a:r>
              <a:endParaRPr lang="ru-RU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2643174" y="1285860"/>
              <a:ext cx="5423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RSV</a:t>
              </a:r>
              <a:endParaRPr lang="ru-RU" dirty="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191652" y="1285860"/>
              <a:ext cx="5230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RST</a:t>
              </a:r>
              <a:endParaRPr lang="ru-RU" dirty="0"/>
            </a:p>
          </p:txBody>
        </p:sp>
        <p:cxnSp>
          <p:nvCxnSpPr>
            <p:cNvPr id="123" name="Прямая соединительная линия 122"/>
            <p:cNvCxnSpPr/>
            <p:nvPr/>
          </p:nvCxnSpPr>
          <p:spPr>
            <a:xfrm>
              <a:off x="1000100" y="1142984"/>
              <a:ext cx="250033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Прямая со стрелкой 125"/>
            <p:cNvCxnSpPr/>
            <p:nvPr/>
          </p:nvCxnSpPr>
          <p:spPr>
            <a:xfrm rot="5400000">
              <a:off x="897773" y="1245311"/>
              <a:ext cx="214314" cy="966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Прямая со стрелкой 130"/>
            <p:cNvCxnSpPr/>
            <p:nvPr/>
          </p:nvCxnSpPr>
          <p:spPr>
            <a:xfrm rot="5400000">
              <a:off x="1397839" y="1245311"/>
              <a:ext cx="214314" cy="966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Прямая со стрелкой 131"/>
            <p:cNvCxnSpPr/>
            <p:nvPr/>
          </p:nvCxnSpPr>
          <p:spPr>
            <a:xfrm rot="5400000">
              <a:off x="1683591" y="1245311"/>
              <a:ext cx="214314" cy="966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Прямая со стрелкой 132"/>
            <p:cNvCxnSpPr/>
            <p:nvPr/>
          </p:nvCxnSpPr>
          <p:spPr>
            <a:xfrm rot="5400000">
              <a:off x="1969343" y="1245311"/>
              <a:ext cx="214314" cy="966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Прямая со стрелкой 133"/>
            <p:cNvCxnSpPr/>
            <p:nvPr/>
          </p:nvCxnSpPr>
          <p:spPr>
            <a:xfrm rot="5400000">
              <a:off x="2326533" y="1245311"/>
              <a:ext cx="214314" cy="966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Прямая со стрелкой 134"/>
            <p:cNvCxnSpPr/>
            <p:nvPr/>
          </p:nvCxnSpPr>
          <p:spPr>
            <a:xfrm rot="5400000">
              <a:off x="2755161" y="1245311"/>
              <a:ext cx="214314" cy="966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Прямая со стрелкой 135"/>
            <p:cNvCxnSpPr/>
            <p:nvPr/>
          </p:nvCxnSpPr>
          <p:spPr>
            <a:xfrm rot="5400000">
              <a:off x="3398103" y="1245311"/>
              <a:ext cx="214314" cy="966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8" name="TextBox 137"/>
          <p:cNvSpPr txBox="1"/>
          <p:nvPr/>
        </p:nvSpPr>
        <p:spPr>
          <a:xfrm>
            <a:off x="1785918" y="1928802"/>
            <a:ext cx="1484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асинхронные</a:t>
            </a:r>
            <a:endParaRPr lang="ru-RU" i="1" dirty="0"/>
          </a:p>
        </p:txBody>
      </p:sp>
      <p:sp>
        <p:nvSpPr>
          <p:cNvPr id="139" name="TextBox 138"/>
          <p:cNvSpPr txBox="1"/>
          <p:nvPr/>
        </p:nvSpPr>
        <p:spPr>
          <a:xfrm>
            <a:off x="4500562" y="1928802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синхронные</a:t>
            </a:r>
            <a:endParaRPr lang="ru-RU" i="1" dirty="0"/>
          </a:p>
        </p:txBody>
      </p:sp>
      <p:sp>
        <p:nvSpPr>
          <p:cNvPr id="140" name="TextBox 139"/>
          <p:cNvSpPr txBox="1"/>
          <p:nvPr/>
        </p:nvSpPr>
        <p:spPr>
          <a:xfrm>
            <a:off x="5929322" y="1285860"/>
            <a:ext cx="3248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i="1" dirty="0" smtClean="0"/>
              <a:t>комбинированные</a:t>
            </a:r>
          </a:p>
          <a:p>
            <a:pPr algn="ctr"/>
            <a:r>
              <a:rPr lang="ru-RU" dirty="0" smtClean="0"/>
              <a:t>(триггеры со сложной логикой)</a:t>
            </a:r>
            <a:endParaRPr lang="ru-RU" dirty="0"/>
          </a:p>
        </p:txBody>
      </p:sp>
      <p:cxnSp>
        <p:nvCxnSpPr>
          <p:cNvPr id="144" name="Прямая со стрелкой 143"/>
          <p:cNvCxnSpPr/>
          <p:nvPr/>
        </p:nvCxnSpPr>
        <p:spPr>
          <a:xfrm rot="10800000" flipV="1">
            <a:off x="2786050" y="1142984"/>
            <a:ext cx="3143274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 стрелкой 146"/>
          <p:cNvCxnSpPr/>
          <p:nvPr/>
        </p:nvCxnSpPr>
        <p:spPr>
          <a:xfrm rot="10800000" flipV="1">
            <a:off x="5357818" y="1214422"/>
            <a:ext cx="857256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 стрелкой 149"/>
          <p:cNvCxnSpPr/>
          <p:nvPr/>
        </p:nvCxnSpPr>
        <p:spPr>
          <a:xfrm>
            <a:off x="6786578" y="1142984"/>
            <a:ext cx="785818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/>
          <p:nvPr/>
        </p:nvCxnSpPr>
        <p:spPr>
          <a:xfrm rot="5400000">
            <a:off x="5000628" y="2428074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/>
          <p:nvPr/>
        </p:nvCxnSpPr>
        <p:spPr>
          <a:xfrm rot="5400000">
            <a:off x="7216000" y="2285198"/>
            <a:ext cx="7143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/>
          <p:cNvCxnSpPr/>
          <p:nvPr/>
        </p:nvCxnSpPr>
        <p:spPr>
          <a:xfrm>
            <a:off x="5214942" y="2643182"/>
            <a:ext cx="235745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2643174" y="3000372"/>
            <a:ext cx="27758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триггеры со </a:t>
            </a:r>
          </a:p>
          <a:p>
            <a:pPr algn="ctr"/>
            <a:r>
              <a:rPr lang="ru-RU" dirty="0" smtClean="0"/>
              <a:t>статическим управлением</a:t>
            </a:r>
            <a:endParaRPr lang="ru-RU" dirty="0"/>
          </a:p>
        </p:txBody>
      </p:sp>
      <p:sp>
        <p:nvSpPr>
          <p:cNvPr id="162" name="TextBox 161"/>
          <p:cNvSpPr txBox="1"/>
          <p:nvPr/>
        </p:nvSpPr>
        <p:spPr>
          <a:xfrm>
            <a:off x="5929322" y="3000372"/>
            <a:ext cx="3031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триггеры с </a:t>
            </a:r>
          </a:p>
          <a:p>
            <a:pPr algn="ctr"/>
            <a:r>
              <a:rPr lang="ru-RU" dirty="0" smtClean="0"/>
              <a:t>динамическим управлением</a:t>
            </a:r>
            <a:endParaRPr lang="ru-RU" dirty="0"/>
          </a:p>
        </p:txBody>
      </p:sp>
      <p:cxnSp>
        <p:nvCxnSpPr>
          <p:cNvPr id="164" name="Прямая со стрелкой 163"/>
          <p:cNvCxnSpPr/>
          <p:nvPr/>
        </p:nvCxnSpPr>
        <p:spPr>
          <a:xfrm rot="10800000" flipV="1">
            <a:off x="4000496" y="2643182"/>
            <a:ext cx="228601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 стрелкой 166"/>
          <p:cNvCxnSpPr>
            <a:endCxn id="162" idx="0"/>
          </p:cNvCxnSpPr>
          <p:nvPr/>
        </p:nvCxnSpPr>
        <p:spPr>
          <a:xfrm>
            <a:off x="6286512" y="2643182"/>
            <a:ext cx="115851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/>
          <p:cNvSpPr txBox="1"/>
          <p:nvPr/>
        </p:nvSpPr>
        <p:spPr>
          <a:xfrm>
            <a:off x="1643042" y="4357694"/>
            <a:ext cx="1902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одноступенчатые</a:t>
            </a:r>
            <a:endParaRPr lang="ru-RU" dirty="0"/>
          </a:p>
        </p:txBody>
      </p:sp>
      <p:sp>
        <p:nvSpPr>
          <p:cNvPr id="169" name="TextBox 168"/>
          <p:cNvSpPr txBox="1"/>
          <p:nvPr/>
        </p:nvSpPr>
        <p:spPr>
          <a:xfrm>
            <a:off x="4214810" y="4357694"/>
            <a:ext cx="1851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двухступенчатые</a:t>
            </a:r>
            <a:endParaRPr lang="ru-RU" dirty="0"/>
          </a:p>
        </p:txBody>
      </p:sp>
      <p:cxnSp>
        <p:nvCxnSpPr>
          <p:cNvPr id="170" name="Прямая со стрелкой 169"/>
          <p:cNvCxnSpPr>
            <a:endCxn id="168" idx="0"/>
          </p:cNvCxnSpPr>
          <p:nvPr/>
        </p:nvCxnSpPr>
        <p:spPr>
          <a:xfrm rot="10800000" flipV="1">
            <a:off x="2594232" y="3643314"/>
            <a:ext cx="1334826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Прямая со стрелкой 171"/>
          <p:cNvCxnSpPr>
            <a:endCxn id="169" idx="0"/>
          </p:cNvCxnSpPr>
          <p:nvPr/>
        </p:nvCxnSpPr>
        <p:spPr>
          <a:xfrm>
            <a:off x="3929058" y="3643314"/>
            <a:ext cx="1211326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/>
          <p:cNvSpPr txBox="1"/>
          <p:nvPr/>
        </p:nvSpPr>
        <p:spPr>
          <a:xfrm>
            <a:off x="1071538" y="6000768"/>
            <a:ext cx="735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Динамические и статические классификации триггеров не исключают, а дополняют друг друга.</a:t>
            </a:r>
            <a:endParaRPr lang="ru-RU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9" y="357166"/>
            <a:ext cx="835824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Мы </a:t>
            </a:r>
            <a:r>
              <a:rPr lang="ru-RU" dirty="0" smtClean="0"/>
              <a:t>рассмотрели </a:t>
            </a:r>
            <a:r>
              <a:rPr lang="ru-RU" dirty="0" smtClean="0"/>
              <a:t>асинхронный </a:t>
            </a:r>
            <a:r>
              <a:rPr lang="en-US" dirty="0" smtClean="0"/>
              <a:t>RS</a:t>
            </a:r>
            <a:r>
              <a:rPr lang="ru-RU" dirty="0" smtClean="0"/>
              <a:t>-триггер. </a:t>
            </a:r>
          </a:p>
          <a:p>
            <a:r>
              <a:rPr lang="ru-RU" dirty="0" smtClean="0"/>
              <a:t>Рассмотрим теперь </a:t>
            </a:r>
            <a:r>
              <a:rPr lang="ru-RU" b="1" i="1" dirty="0" smtClean="0"/>
              <a:t>одноступенчатый триггер</a:t>
            </a:r>
            <a:r>
              <a:rPr lang="ru-RU" dirty="0" smtClean="0"/>
              <a:t>. Схемы у ни очень похожи.</a:t>
            </a:r>
          </a:p>
          <a:p>
            <a:endParaRPr lang="ru-RU" dirty="0" smtClean="0"/>
          </a:p>
          <a:p>
            <a:pPr algn="just"/>
            <a:r>
              <a:rPr lang="ru-RU" dirty="0" smtClean="0"/>
              <a:t>Рисуем обычный асинхронный </a:t>
            </a:r>
            <a:r>
              <a:rPr lang="en-US" dirty="0" smtClean="0"/>
              <a:t>RS</a:t>
            </a:r>
            <a:r>
              <a:rPr lang="ru-RU" dirty="0" smtClean="0"/>
              <a:t>-триггер, который только что рассматривали. На его входы ставим элемент «И». На одни входы подаются сигналы </a:t>
            </a:r>
            <a:r>
              <a:rPr lang="en-GB" dirty="0" smtClean="0"/>
              <a:t>R </a:t>
            </a:r>
            <a:r>
              <a:rPr lang="ru-RU" dirty="0" smtClean="0"/>
              <a:t>и </a:t>
            </a:r>
            <a:r>
              <a:rPr lang="en-GB" dirty="0" smtClean="0"/>
              <a:t>S</a:t>
            </a:r>
            <a:r>
              <a:rPr lang="ru-RU" dirty="0" smtClean="0"/>
              <a:t>, а на вторые – еще спец. Сигнал С – так называемый </a:t>
            </a:r>
            <a:r>
              <a:rPr lang="ru-RU" b="1" dirty="0" smtClean="0"/>
              <a:t>синхросигнал</a:t>
            </a:r>
            <a:r>
              <a:rPr lang="en-GB" b="1" dirty="0" smtClean="0"/>
              <a:t> </a:t>
            </a:r>
            <a:r>
              <a:rPr lang="en-GB" dirty="0" smtClean="0"/>
              <a:t>(</a:t>
            </a:r>
            <a:r>
              <a:rPr lang="ru-RU" dirty="0" smtClean="0"/>
              <a:t>синхронный одноступенчатый сигнал</a:t>
            </a:r>
            <a:r>
              <a:rPr lang="en-GB" dirty="0" smtClean="0"/>
              <a:t>)</a:t>
            </a:r>
            <a:r>
              <a:rPr lang="ru-RU" dirty="0" smtClean="0"/>
              <a:t>.</a:t>
            </a:r>
            <a:endParaRPr lang="ru-RU" dirty="0"/>
          </a:p>
        </p:txBody>
      </p:sp>
      <p:grpSp>
        <p:nvGrpSpPr>
          <p:cNvPr id="40" name="Группа 39"/>
          <p:cNvGrpSpPr/>
          <p:nvPr/>
        </p:nvGrpSpPr>
        <p:grpSpPr>
          <a:xfrm>
            <a:off x="571472" y="2571744"/>
            <a:ext cx="3214710" cy="1571636"/>
            <a:chOff x="357158" y="2428868"/>
            <a:chExt cx="3214710" cy="1571636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1928794" y="2500306"/>
              <a:ext cx="1643074" cy="1298026"/>
              <a:chOff x="2571736" y="2357430"/>
              <a:chExt cx="1643074" cy="1298026"/>
            </a:xfrm>
          </p:grpSpPr>
          <p:sp>
            <p:nvSpPr>
              <p:cNvPr id="4" name="Прямоугольник 3"/>
              <p:cNvSpPr/>
              <p:nvPr/>
            </p:nvSpPr>
            <p:spPr>
              <a:xfrm>
                <a:off x="2928926" y="2357430"/>
                <a:ext cx="928694" cy="1285884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2928926" y="2357430"/>
                <a:ext cx="309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R</a:t>
                </a:r>
                <a:endParaRPr lang="ru-RU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2928926" y="3286124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endParaRPr lang="ru-RU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3500430" y="2357430"/>
                <a:ext cx="3401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Q</a:t>
                </a:r>
                <a:endParaRPr lang="ru-RU" dirty="0"/>
              </a:p>
            </p:txBody>
          </p:sp>
          <p:cxnSp>
            <p:nvCxnSpPr>
              <p:cNvPr id="8" name="Прямая соединительная линия 7"/>
              <p:cNvCxnSpPr/>
              <p:nvPr/>
            </p:nvCxnSpPr>
            <p:spPr>
              <a:xfrm rot="5400000">
                <a:off x="2643968" y="2999578"/>
                <a:ext cx="1285884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Прямая соединительная линия 8"/>
              <p:cNvCxnSpPr/>
              <p:nvPr/>
            </p:nvCxnSpPr>
            <p:spPr>
              <a:xfrm>
                <a:off x="3857620" y="2571744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Прямая соединительная линия 9"/>
              <p:cNvCxnSpPr/>
              <p:nvPr/>
            </p:nvCxnSpPr>
            <p:spPr>
              <a:xfrm>
                <a:off x="2571736" y="2571744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единительная линия 10"/>
              <p:cNvCxnSpPr/>
              <p:nvPr/>
            </p:nvCxnSpPr>
            <p:spPr>
              <a:xfrm>
                <a:off x="2571736" y="3500438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3286116" y="2786058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T</a:t>
                </a:r>
                <a:endParaRPr lang="ru-RU" dirty="0"/>
              </a:p>
            </p:txBody>
          </p:sp>
        </p:grpSp>
        <p:grpSp>
          <p:nvGrpSpPr>
            <p:cNvPr id="15" name="Группа 14"/>
            <p:cNvGrpSpPr/>
            <p:nvPr/>
          </p:nvGrpSpPr>
          <p:grpSpPr>
            <a:xfrm>
              <a:off x="1357290" y="2500306"/>
              <a:ext cx="571504" cy="500066"/>
              <a:chOff x="5786446" y="2928934"/>
              <a:chExt cx="571504" cy="500066"/>
            </a:xfrm>
          </p:grpSpPr>
          <p:sp>
            <p:nvSpPr>
              <p:cNvPr id="13" name="Прямоугольник 12"/>
              <p:cNvSpPr/>
              <p:nvPr/>
            </p:nvSpPr>
            <p:spPr>
              <a:xfrm>
                <a:off x="5786446" y="2928934"/>
                <a:ext cx="571504" cy="50006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786446" y="2928934"/>
                <a:ext cx="341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&amp;</a:t>
                </a:r>
                <a:endParaRPr lang="ru-RU" dirty="0"/>
              </a:p>
            </p:txBody>
          </p:sp>
        </p:grpSp>
        <p:grpSp>
          <p:nvGrpSpPr>
            <p:cNvPr id="16" name="Группа 15"/>
            <p:cNvGrpSpPr/>
            <p:nvPr/>
          </p:nvGrpSpPr>
          <p:grpSpPr>
            <a:xfrm>
              <a:off x="1357290" y="3429000"/>
              <a:ext cx="571504" cy="500066"/>
              <a:chOff x="5786446" y="2928934"/>
              <a:chExt cx="571504" cy="500066"/>
            </a:xfrm>
          </p:grpSpPr>
          <p:sp>
            <p:nvSpPr>
              <p:cNvPr id="17" name="Прямоугольник 16"/>
              <p:cNvSpPr/>
              <p:nvPr/>
            </p:nvSpPr>
            <p:spPr>
              <a:xfrm>
                <a:off x="5786446" y="2928934"/>
                <a:ext cx="571504" cy="50006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786446" y="2928934"/>
                <a:ext cx="341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&amp;</a:t>
                </a:r>
                <a:endParaRPr lang="ru-RU" dirty="0"/>
              </a:p>
            </p:txBody>
          </p:sp>
        </p:grpSp>
        <p:cxnSp>
          <p:nvCxnSpPr>
            <p:cNvPr id="19" name="Прямая соединительная линия 18"/>
            <p:cNvCxnSpPr/>
            <p:nvPr/>
          </p:nvCxnSpPr>
          <p:spPr>
            <a:xfrm>
              <a:off x="1000100" y="3571876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1000100" y="2855908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>
              <a:off x="643704" y="3213892"/>
              <a:ext cx="71438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642910" y="3214686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714348" y="2643182"/>
              <a:ext cx="64294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714348" y="3784602"/>
              <a:ext cx="64294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428596" y="2428868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</a:t>
              </a:r>
              <a:endParaRPr lang="ru-RU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57158" y="3071810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C</a:t>
              </a:r>
              <a:endParaRPr lang="ru-RU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28596" y="3631172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endParaRPr lang="ru-RU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857488" y="3429000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Q</a:t>
              </a:r>
              <a:endParaRPr lang="ru-RU" dirty="0"/>
            </a:p>
          </p:txBody>
        </p:sp>
        <p:cxnSp>
          <p:nvCxnSpPr>
            <p:cNvPr id="36" name="Прямая соединительная линия 35"/>
            <p:cNvCxnSpPr/>
            <p:nvPr/>
          </p:nvCxnSpPr>
          <p:spPr>
            <a:xfrm>
              <a:off x="3214678" y="3571876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>
              <a:off x="2857488" y="3429000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Овал 37"/>
            <p:cNvSpPr/>
            <p:nvPr/>
          </p:nvSpPr>
          <p:spPr>
            <a:xfrm>
              <a:off x="3143240" y="3500438"/>
              <a:ext cx="142876" cy="14287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357686" y="2357430"/>
            <a:ext cx="42148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Хотя по большому счету, С – сигнал разрешения работы.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Т.е. Если С=«1» - элемент «И» пропускает сигналы </a:t>
            </a:r>
            <a:r>
              <a:rPr lang="en-GB" dirty="0" smtClean="0"/>
              <a:t>R </a:t>
            </a:r>
            <a:r>
              <a:rPr lang="ru-RU" dirty="0" smtClean="0"/>
              <a:t>и </a:t>
            </a:r>
            <a:r>
              <a:rPr lang="en-GB" dirty="0" smtClean="0"/>
              <a:t>S.</a:t>
            </a:r>
            <a:endParaRPr lang="ru-RU" dirty="0" smtClean="0"/>
          </a:p>
          <a:p>
            <a:pPr algn="just"/>
            <a:r>
              <a:rPr lang="ru-RU" dirty="0" smtClean="0"/>
              <a:t>        Если С=«0» - триггер не реагирует на сигналы </a:t>
            </a:r>
            <a:r>
              <a:rPr lang="en-GB" dirty="0" smtClean="0"/>
              <a:t>R </a:t>
            </a:r>
            <a:r>
              <a:rPr lang="ru-RU" dirty="0" smtClean="0"/>
              <a:t>и </a:t>
            </a:r>
            <a:r>
              <a:rPr lang="en-GB" dirty="0" smtClean="0"/>
              <a:t>S.</a:t>
            </a:r>
            <a:endParaRPr lang="ru-RU" dirty="0"/>
          </a:p>
        </p:txBody>
      </p:sp>
      <p:sp>
        <p:nvSpPr>
          <p:cNvPr id="43" name="TextBox 42"/>
          <p:cNvSpPr txBox="1"/>
          <p:nvPr/>
        </p:nvSpPr>
        <p:spPr>
          <a:xfrm>
            <a:off x="428596" y="5286388"/>
            <a:ext cx="8072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</a:rPr>
              <a:t>!</a:t>
            </a:r>
            <a:r>
              <a:rPr lang="ru-RU" dirty="0" smtClean="0"/>
              <a:t> </a:t>
            </a:r>
            <a:r>
              <a:rPr lang="ru-RU" b="1" dirty="0" smtClean="0"/>
              <a:t>С</a:t>
            </a:r>
            <a:r>
              <a:rPr lang="ru-RU" dirty="0" smtClean="0"/>
              <a:t> – тактовый </a:t>
            </a:r>
            <a:r>
              <a:rPr lang="ru-RU" dirty="0" err="1" smtClean="0"/>
              <a:t>синхросингал</a:t>
            </a:r>
            <a:r>
              <a:rPr lang="ru-RU" dirty="0" smtClean="0"/>
              <a:t>, как бы сигнал разрешения работы. Он в самой логике работы триггера не участвует, а только указывает триггеру, когда сработать. В оставшееся время триггер бездействует!</a:t>
            </a:r>
            <a:endParaRPr lang="ru-RU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14290"/>
            <a:ext cx="80742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dirty="0" smtClean="0"/>
              <a:t>Например, имеется триггер и к нему необходимо подключить такой же триггер.</a:t>
            </a:r>
          </a:p>
          <a:p>
            <a:pPr algn="just"/>
            <a:r>
              <a:rPr lang="ru-RU" dirty="0" smtClean="0"/>
              <a:t>Триггер используем </a:t>
            </a:r>
            <a:r>
              <a:rPr lang="en-GB" dirty="0" smtClean="0"/>
              <a:t>RS</a:t>
            </a:r>
            <a:r>
              <a:rPr lang="ru-RU" dirty="0" smtClean="0"/>
              <a:t>, только входы </a:t>
            </a:r>
            <a:r>
              <a:rPr lang="en-GB" dirty="0" smtClean="0"/>
              <a:t>R </a:t>
            </a:r>
            <a:r>
              <a:rPr lang="ru-RU" dirty="0" smtClean="0"/>
              <a:t>и </a:t>
            </a:r>
            <a:r>
              <a:rPr lang="en-GB" dirty="0" smtClean="0"/>
              <a:t>S</a:t>
            </a:r>
            <a:r>
              <a:rPr lang="ru-RU" dirty="0" smtClean="0"/>
              <a:t>  поменяем местами.</a:t>
            </a:r>
          </a:p>
          <a:p>
            <a:pPr algn="just"/>
            <a:r>
              <a:rPr lang="ru-RU" dirty="0" smtClean="0"/>
              <a:t>С идет на оба входа С.</a:t>
            </a:r>
            <a:endParaRPr lang="ru-RU" dirty="0"/>
          </a:p>
        </p:txBody>
      </p:sp>
      <p:grpSp>
        <p:nvGrpSpPr>
          <p:cNvPr id="76" name="Группа 75"/>
          <p:cNvGrpSpPr/>
          <p:nvPr/>
        </p:nvGrpSpPr>
        <p:grpSpPr>
          <a:xfrm>
            <a:off x="285720" y="1559470"/>
            <a:ext cx="4857784" cy="1940968"/>
            <a:chOff x="71406" y="2000240"/>
            <a:chExt cx="4857784" cy="1940968"/>
          </a:xfrm>
        </p:grpSpPr>
        <p:grpSp>
          <p:nvGrpSpPr>
            <p:cNvPr id="33" name="Группа 32"/>
            <p:cNvGrpSpPr/>
            <p:nvPr/>
          </p:nvGrpSpPr>
          <p:grpSpPr>
            <a:xfrm>
              <a:off x="71406" y="2214554"/>
              <a:ext cx="1000132" cy="931870"/>
              <a:chOff x="1142976" y="2070090"/>
              <a:chExt cx="1000132" cy="717556"/>
            </a:xfrm>
          </p:grpSpPr>
          <p:cxnSp>
            <p:nvCxnSpPr>
              <p:cNvPr id="7" name="Прямая соединительная линия 6"/>
              <p:cNvCxnSpPr/>
              <p:nvPr/>
            </p:nvCxnSpPr>
            <p:spPr>
              <a:xfrm>
                <a:off x="1785918" y="2786058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Прямая соединительная линия 7"/>
              <p:cNvCxnSpPr/>
              <p:nvPr/>
            </p:nvCxnSpPr>
            <p:spPr>
              <a:xfrm>
                <a:off x="1785918" y="2070090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Прямая соединительная линия 8"/>
              <p:cNvCxnSpPr/>
              <p:nvPr/>
            </p:nvCxnSpPr>
            <p:spPr>
              <a:xfrm rot="5400000">
                <a:off x="1429522" y="2428074"/>
                <a:ext cx="71438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Прямая соединительная линия 9"/>
              <p:cNvCxnSpPr/>
              <p:nvPr/>
            </p:nvCxnSpPr>
            <p:spPr>
              <a:xfrm>
                <a:off x="1428728" y="2428868"/>
                <a:ext cx="35719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1142976" y="2285992"/>
                <a:ext cx="327334" cy="2843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D</a:t>
                </a:r>
                <a:endParaRPr lang="ru-RU" dirty="0"/>
              </a:p>
            </p:txBody>
          </p:sp>
        </p:grpSp>
        <p:grpSp>
          <p:nvGrpSpPr>
            <p:cNvPr id="75" name="Группа 74"/>
            <p:cNvGrpSpPr/>
            <p:nvPr/>
          </p:nvGrpSpPr>
          <p:grpSpPr>
            <a:xfrm>
              <a:off x="714348" y="2000240"/>
              <a:ext cx="4214842" cy="1940968"/>
              <a:chOff x="714348" y="2000240"/>
              <a:chExt cx="4214842" cy="1940968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1071538" y="2928934"/>
                <a:ext cx="428628" cy="35719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36" name="Группа 35"/>
              <p:cNvGrpSpPr/>
              <p:nvPr/>
            </p:nvGrpSpPr>
            <p:grpSpPr>
              <a:xfrm>
                <a:off x="3286116" y="2000240"/>
                <a:ext cx="1643074" cy="1298026"/>
                <a:chOff x="2714612" y="1714488"/>
                <a:chExt cx="1643074" cy="1298026"/>
              </a:xfrm>
            </p:grpSpPr>
            <p:grpSp>
              <p:nvGrpSpPr>
                <p:cNvPr id="4" name="Группа 3"/>
                <p:cNvGrpSpPr/>
                <p:nvPr/>
              </p:nvGrpSpPr>
              <p:grpSpPr>
                <a:xfrm>
                  <a:off x="2714612" y="1714488"/>
                  <a:ext cx="1643074" cy="1285884"/>
                  <a:chOff x="2571736" y="2357430"/>
                  <a:chExt cx="1643074" cy="1285884"/>
                </a:xfrm>
              </p:grpSpPr>
              <p:sp>
                <p:nvSpPr>
                  <p:cNvPr id="24" name="Прямоугольник 3"/>
                  <p:cNvSpPr/>
                  <p:nvPr/>
                </p:nvSpPr>
                <p:spPr>
                  <a:xfrm>
                    <a:off x="2928926" y="2357430"/>
                    <a:ext cx="928694" cy="1285884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5" name="TextBox 4"/>
                  <p:cNvSpPr txBox="1"/>
                  <p:nvPr/>
                </p:nvSpPr>
                <p:spPr>
                  <a:xfrm>
                    <a:off x="2928926" y="3273982"/>
                    <a:ext cx="30970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R</a:t>
                    </a:r>
                    <a:endParaRPr lang="ru-RU" dirty="0"/>
                  </a:p>
                </p:txBody>
              </p:sp>
              <p:sp>
                <p:nvSpPr>
                  <p:cNvPr id="26" name="TextBox 5"/>
                  <p:cNvSpPr txBox="1"/>
                  <p:nvPr/>
                </p:nvSpPr>
                <p:spPr>
                  <a:xfrm>
                    <a:off x="2928926" y="2357430"/>
                    <a:ext cx="2904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S</a:t>
                    </a:r>
                    <a:endParaRPr lang="ru-RU" dirty="0"/>
                  </a:p>
                </p:txBody>
              </p:sp>
              <p:sp>
                <p:nvSpPr>
                  <p:cNvPr id="27" name="TextBox 6"/>
                  <p:cNvSpPr txBox="1"/>
                  <p:nvPr/>
                </p:nvSpPr>
                <p:spPr>
                  <a:xfrm>
                    <a:off x="3500430" y="2357430"/>
                    <a:ext cx="34015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Q</a:t>
                    </a:r>
                    <a:endParaRPr lang="ru-RU" dirty="0"/>
                  </a:p>
                </p:txBody>
              </p:sp>
              <p:cxnSp>
                <p:nvCxnSpPr>
                  <p:cNvPr id="28" name="Прямая соединительная линия 7"/>
                  <p:cNvCxnSpPr/>
                  <p:nvPr/>
                </p:nvCxnSpPr>
                <p:spPr>
                  <a:xfrm rot="5400000">
                    <a:off x="2643968" y="2999578"/>
                    <a:ext cx="1285884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Прямая соединительная линия 8"/>
                  <p:cNvCxnSpPr/>
                  <p:nvPr/>
                </p:nvCxnSpPr>
                <p:spPr>
                  <a:xfrm>
                    <a:off x="3857620" y="2571744"/>
                    <a:ext cx="357190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Прямая соединительная линия 9"/>
                  <p:cNvCxnSpPr/>
                  <p:nvPr/>
                </p:nvCxnSpPr>
                <p:spPr>
                  <a:xfrm>
                    <a:off x="2571736" y="2571744"/>
                    <a:ext cx="357190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2" name="TextBox 11"/>
                  <p:cNvSpPr txBox="1"/>
                  <p:nvPr/>
                </p:nvSpPr>
                <p:spPr>
                  <a:xfrm>
                    <a:off x="3286116" y="2786058"/>
                    <a:ext cx="29687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T</a:t>
                    </a:r>
                    <a:endParaRPr lang="ru-RU" dirty="0"/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3643306" y="2643182"/>
                  <a:ext cx="34015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Q</a:t>
                  </a:r>
                  <a:endParaRPr lang="ru-RU" dirty="0"/>
                </a:p>
              </p:txBody>
            </p: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>
                  <a:off x="4000496" y="2786058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единительная линия 17"/>
                <p:cNvCxnSpPr/>
                <p:nvPr/>
              </p:nvCxnSpPr>
              <p:spPr>
                <a:xfrm>
                  <a:off x="3643306" y="2643182"/>
                  <a:ext cx="214314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Овал 18"/>
                <p:cNvSpPr/>
                <p:nvPr/>
              </p:nvSpPr>
              <p:spPr>
                <a:xfrm>
                  <a:off x="3929058" y="2714620"/>
                  <a:ext cx="142876" cy="142876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3071802" y="2143116"/>
                  <a:ext cx="3080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С</a:t>
                  </a:r>
                  <a:endParaRPr lang="ru-RU" dirty="0"/>
                </a:p>
              </p:txBody>
            </p:sp>
            <p:cxnSp>
              <p:nvCxnSpPr>
                <p:cNvPr id="35" name="Прямая соединительная линия 8"/>
                <p:cNvCxnSpPr/>
                <p:nvPr/>
              </p:nvCxnSpPr>
              <p:spPr>
                <a:xfrm>
                  <a:off x="2714612" y="2357430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Группа 36"/>
              <p:cNvGrpSpPr/>
              <p:nvPr/>
            </p:nvGrpSpPr>
            <p:grpSpPr>
              <a:xfrm>
                <a:off x="714348" y="2000240"/>
                <a:ext cx="2928958" cy="1298026"/>
                <a:chOff x="1714480" y="1714488"/>
                <a:chExt cx="2928958" cy="1298026"/>
              </a:xfrm>
            </p:grpSpPr>
            <p:grpSp>
              <p:nvGrpSpPr>
                <p:cNvPr id="38" name="Группа 3"/>
                <p:cNvGrpSpPr/>
                <p:nvPr/>
              </p:nvGrpSpPr>
              <p:grpSpPr>
                <a:xfrm>
                  <a:off x="1714480" y="1714488"/>
                  <a:ext cx="2643206" cy="1285884"/>
                  <a:chOff x="1571604" y="2357430"/>
                  <a:chExt cx="2643206" cy="1285884"/>
                </a:xfrm>
              </p:grpSpPr>
              <p:sp>
                <p:nvSpPr>
                  <p:cNvPr id="45" name="Прямоугольник 3"/>
                  <p:cNvSpPr/>
                  <p:nvPr/>
                </p:nvSpPr>
                <p:spPr>
                  <a:xfrm>
                    <a:off x="2928926" y="2357430"/>
                    <a:ext cx="928694" cy="1285884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6" name="TextBox 4"/>
                  <p:cNvSpPr txBox="1"/>
                  <p:nvPr/>
                </p:nvSpPr>
                <p:spPr>
                  <a:xfrm>
                    <a:off x="2928926" y="3273982"/>
                    <a:ext cx="30970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R</a:t>
                    </a:r>
                    <a:endParaRPr lang="ru-RU" dirty="0"/>
                  </a:p>
                </p:txBody>
              </p:sp>
              <p:sp>
                <p:nvSpPr>
                  <p:cNvPr id="47" name="TextBox 5"/>
                  <p:cNvSpPr txBox="1"/>
                  <p:nvPr/>
                </p:nvSpPr>
                <p:spPr>
                  <a:xfrm>
                    <a:off x="2928926" y="2357430"/>
                    <a:ext cx="2904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S</a:t>
                    </a:r>
                    <a:endParaRPr lang="ru-RU" dirty="0"/>
                  </a:p>
                </p:txBody>
              </p:sp>
              <p:sp>
                <p:nvSpPr>
                  <p:cNvPr id="48" name="TextBox 6"/>
                  <p:cNvSpPr txBox="1"/>
                  <p:nvPr/>
                </p:nvSpPr>
                <p:spPr>
                  <a:xfrm>
                    <a:off x="3500430" y="2357430"/>
                    <a:ext cx="34015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Q</a:t>
                    </a:r>
                    <a:endParaRPr lang="ru-RU" dirty="0"/>
                  </a:p>
                </p:txBody>
              </p:sp>
              <p:cxnSp>
                <p:nvCxnSpPr>
                  <p:cNvPr id="49" name="Прямая соединительная линия 7"/>
                  <p:cNvCxnSpPr/>
                  <p:nvPr/>
                </p:nvCxnSpPr>
                <p:spPr>
                  <a:xfrm rot="5400000">
                    <a:off x="2643968" y="2999578"/>
                    <a:ext cx="1285884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Прямая соединительная линия 8"/>
                  <p:cNvCxnSpPr/>
                  <p:nvPr/>
                </p:nvCxnSpPr>
                <p:spPr>
                  <a:xfrm>
                    <a:off x="3857620" y="2571744"/>
                    <a:ext cx="357190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Прямая соединительная линия 9"/>
                  <p:cNvCxnSpPr/>
                  <p:nvPr/>
                </p:nvCxnSpPr>
                <p:spPr>
                  <a:xfrm>
                    <a:off x="1571604" y="2571744"/>
                    <a:ext cx="1357322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Прямая соединительная линия 10"/>
                  <p:cNvCxnSpPr/>
                  <p:nvPr/>
                </p:nvCxnSpPr>
                <p:spPr>
                  <a:xfrm>
                    <a:off x="2357422" y="3500438"/>
                    <a:ext cx="571504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3" name="TextBox 11"/>
                  <p:cNvSpPr txBox="1"/>
                  <p:nvPr/>
                </p:nvSpPr>
                <p:spPr>
                  <a:xfrm>
                    <a:off x="3286116" y="2786058"/>
                    <a:ext cx="29687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T</a:t>
                    </a:r>
                    <a:endParaRPr lang="ru-RU" dirty="0"/>
                  </a:p>
                </p:txBody>
              </p:sp>
            </p:grpSp>
            <p:sp>
              <p:nvSpPr>
                <p:cNvPr id="39" name="TextBox 38"/>
                <p:cNvSpPr txBox="1"/>
                <p:nvPr/>
              </p:nvSpPr>
              <p:spPr>
                <a:xfrm>
                  <a:off x="3643306" y="2643182"/>
                  <a:ext cx="34015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Q</a:t>
                  </a:r>
                  <a:endParaRPr lang="ru-RU" dirty="0"/>
                </a:p>
              </p:txBody>
            </p:sp>
            <p:cxnSp>
              <p:nvCxnSpPr>
                <p:cNvPr id="40" name="Прямая соединительная линия 39"/>
                <p:cNvCxnSpPr/>
                <p:nvPr/>
              </p:nvCxnSpPr>
              <p:spPr>
                <a:xfrm>
                  <a:off x="4000496" y="2786058"/>
                  <a:ext cx="642942" cy="2964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Прямая соединительная линия 40"/>
                <p:cNvCxnSpPr/>
                <p:nvPr/>
              </p:nvCxnSpPr>
              <p:spPr>
                <a:xfrm>
                  <a:off x="3643306" y="2643182"/>
                  <a:ext cx="214314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Овал 41"/>
                <p:cNvSpPr/>
                <p:nvPr/>
              </p:nvSpPr>
              <p:spPr>
                <a:xfrm>
                  <a:off x="3929058" y="2714620"/>
                  <a:ext cx="142876" cy="142876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3" name="TextBox 42"/>
                <p:cNvSpPr txBox="1"/>
                <p:nvPr/>
              </p:nvSpPr>
              <p:spPr>
                <a:xfrm>
                  <a:off x="3071802" y="2143116"/>
                  <a:ext cx="3080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С</a:t>
                  </a:r>
                  <a:endParaRPr lang="ru-RU" dirty="0"/>
                </a:p>
              </p:txBody>
            </p:sp>
            <p:cxnSp>
              <p:nvCxnSpPr>
                <p:cNvPr id="44" name="Прямая соединительная линия 8"/>
                <p:cNvCxnSpPr/>
                <p:nvPr/>
              </p:nvCxnSpPr>
              <p:spPr>
                <a:xfrm>
                  <a:off x="2714612" y="2357430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0" name="Прямая соединительная линия 9"/>
              <p:cNvCxnSpPr/>
              <p:nvPr/>
            </p:nvCxnSpPr>
            <p:spPr>
              <a:xfrm rot="5400000">
                <a:off x="2715406" y="3213892"/>
                <a:ext cx="114300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9"/>
              <p:cNvCxnSpPr/>
              <p:nvPr/>
            </p:nvCxnSpPr>
            <p:spPr>
              <a:xfrm rot="5400000">
                <a:off x="1143770" y="3213892"/>
                <a:ext cx="114300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9"/>
              <p:cNvCxnSpPr/>
              <p:nvPr/>
            </p:nvCxnSpPr>
            <p:spPr>
              <a:xfrm>
                <a:off x="1500166" y="3784602"/>
                <a:ext cx="178595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Овал 70"/>
              <p:cNvSpPr/>
              <p:nvPr/>
            </p:nvSpPr>
            <p:spPr>
              <a:xfrm>
                <a:off x="1428728" y="3071810"/>
                <a:ext cx="142876" cy="142876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1214414" y="3571876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C</a:t>
                </a:r>
                <a:endParaRPr lang="ru-RU" dirty="0"/>
              </a:p>
            </p:txBody>
          </p:sp>
        </p:grpSp>
      </p:grpSp>
      <p:sp>
        <p:nvSpPr>
          <p:cNvPr id="77" name="TextBox 76"/>
          <p:cNvSpPr txBox="1"/>
          <p:nvPr/>
        </p:nvSpPr>
        <p:spPr>
          <a:xfrm>
            <a:off x="5357818" y="928670"/>
            <a:ext cx="32861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Вначале имеем некоторый вход, который подаем на </a:t>
            </a:r>
            <a:r>
              <a:rPr lang="en-GB" dirty="0" smtClean="0"/>
              <a:t>S </a:t>
            </a:r>
            <a:r>
              <a:rPr lang="ru-RU" dirty="0" smtClean="0"/>
              <a:t>и </a:t>
            </a:r>
            <a:r>
              <a:rPr lang="en-GB" dirty="0" smtClean="0"/>
              <a:t>R</a:t>
            </a:r>
            <a:r>
              <a:rPr lang="ru-RU" dirty="0" smtClean="0"/>
              <a:t> (с инверсией) и назовем его </a:t>
            </a:r>
            <a:r>
              <a:rPr lang="en-GB" dirty="0" smtClean="0"/>
              <a:t>D</a:t>
            </a:r>
            <a:r>
              <a:rPr lang="ru-RU" dirty="0" smtClean="0"/>
              <a:t>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Для того, чтобы </a:t>
            </a:r>
            <a:r>
              <a:rPr lang="ru-RU" b="1" dirty="0" smtClean="0"/>
              <a:t>триггер установился в «</a:t>
            </a:r>
            <a:r>
              <a:rPr lang="ru-RU" b="1" dirty="0" smtClean="0"/>
              <a:t>1</a:t>
            </a:r>
            <a:r>
              <a:rPr lang="ru-RU" b="1" dirty="0" smtClean="0"/>
              <a:t>»</a:t>
            </a:r>
            <a:r>
              <a:rPr lang="ru-RU" dirty="0" smtClean="0"/>
              <a:t>: </a:t>
            </a:r>
            <a:r>
              <a:rPr lang="en-GB" dirty="0" smtClean="0"/>
              <a:t>D</a:t>
            </a:r>
            <a:r>
              <a:rPr lang="en-US" dirty="0" smtClean="0"/>
              <a:t>=</a:t>
            </a:r>
            <a:r>
              <a:rPr lang="ru-RU" dirty="0" smtClean="0"/>
              <a:t>«1», тогда </a:t>
            </a:r>
            <a:r>
              <a:rPr lang="en-GB" dirty="0" smtClean="0"/>
              <a:t>S=</a:t>
            </a:r>
            <a:r>
              <a:rPr lang="ru-RU" dirty="0" smtClean="0"/>
              <a:t>«1», </a:t>
            </a:r>
            <a:r>
              <a:rPr lang="en-GB" dirty="0" smtClean="0"/>
              <a:t>R</a:t>
            </a:r>
            <a:r>
              <a:rPr lang="ru-RU" dirty="0" smtClean="0"/>
              <a:t>=«0» (установка триггера).</a:t>
            </a:r>
          </a:p>
          <a:p>
            <a:pPr algn="just"/>
            <a:endParaRPr lang="ru-RU" dirty="0" smtClean="0"/>
          </a:p>
        </p:txBody>
      </p:sp>
      <p:sp>
        <p:nvSpPr>
          <p:cNvPr id="78" name="TextBox 77"/>
          <p:cNvSpPr txBox="1"/>
          <p:nvPr/>
        </p:nvSpPr>
        <p:spPr>
          <a:xfrm>
            <a:off x="2571736" y="114298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(1)</a:t>
            </a:r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4071934" y="114298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(2)</a:t>
            </a:r>
            <a:endParaRPr lang="ru-RU" dirty="0"/>
          </a:p>
        </p:txBody>
      </p:sp>
      <p:sp>
        <p:nvSpPr>
          <p:cNvPr id="80" name="TextBox 79"/>
          <p:cNvSpPr txBox="1"/>
          <p:nvPr/>
        </p:nvSpPr>
        <p:spPr>
          <a:xfrm>
            <a:off x="428596" y="3571876"/>
            <a:ext cx="8286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Далее мы хотим, чтобы после установки триггер постоял какое то время, а затем переключился. С такими триггерами мы это сделать не можем, т.к. подавая «1» на С, эта единица будет проходить насквозь.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Поэтому, если нам нужна задержка по времени, будем использовать </a:t>
            </a:r>
            <a:r>
              <a:rPr lang="ru-RU" b="1" dirty="0" smtClean="0"/>
              <a:t>двухступенчатые триггеры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285720" y="214290"/>
            <a:ext cx="6954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Схема </a:t>
            </a:r>
            <a:r>
              <a:rPr lang="ru-RU" b="1" dirty="0" smtClean="0"/>
              <a:t>двухуровневого триггера </a:t>
            </a:r>
            <a:r>
              <a:rPr lang="ru-RU" dirty="0" smtClean="0"/>
              <a:t>(строится на базе одноступенчатого)</a:t>
            </a:r>
            <a:endParaRPr lang="ru-RU" dirty="0"/>
          </a:p>
        </p:txBody>
      </p:sp>
      <p:grpSp>
        <p:nvGrpSpPr>
          <p:cNvPr id="114" name="Группа 113"/>
          <p:cNvGrpSpPr/>
          <p:nvPr/>
        </p:nvGrpSpPr>
        <p:grpSpPr>
          <a:xfrm>
            <a:off x="928662" y="857232"/>
            <a:ext cx="3714776" cy="2012406"/>
            <a:chOff x="1857356" y="928670"/>
            <a:chExt cx="3714776" cy="2012406"/>
          </a:xfrm>
        </p:grpSpPr>
        <p:grpSp>
          <p:nvGrpSpPr>
            <p:cNvPr id="63" name="Группа 74"/>
            <p:cNvGrpSpPr/>
            <p:nvPr/>
          </p:nvGrpSpPr>
          <p:grpSpPr>
            <a:xfrm>
              <a:off x="1857356" y="1000108"/>
              <a:ext cx="3714776" cy="1940968"/>
              <a:chOff x="1214414" y="2000240"/>
              <a:chExt cx="3714776" cy="1940968"/>
            </a:xfrm>
          </p:grpSpPr>
          <p:grpSp>
            <p:nvGrpSpPr>
              <p:cNvPr id="66" name="Группа 35"/>
              <p:cNvGrpSpPr/>
              <p:nvPr/>
            </p:nvGrpSpPr>
            <p:grpSpPr>
              <a:xfrm>
                <a:off x="3286116" y="2000240"/>
                <a:ext cx="1643074" cy="1298026"/>
                <a:chOff x="2714612" y="1714488"/>
                <a:chExt cx="1643074" cy="1298026"/>
              </a:xfrm>
            </p:grpSpPr>
            <p:grpSp>
              <p:nvGrpSpPr>
                <p:cNvPr id="89" name="Группа 3"/>
                <p:cNvGrpSpPr/>
                <p:nvPr/>
              </p:nvGrpSpPr>
              <p:grpSpPr>
                <a:xfrm>
                  <a:off x="2714612" y="1714488"/>
                  <a:ext cx="1643074" cy="1285884"/>
                  <a:chOff x="2571736" y="2357430"/>
                  <a:chExt cx="1643074" cy="1285884"/>
                </a:xfrm>
              </p:grpSpPr>
              <p:sp>
                <p:nvSpPr>
                  <p:cNvPr id="96" name="Прямоугольник 3"/>
                  <p:cNvSpPr/>
                  <p:nvPr/>
                </p:nvSpPr>
                <p:spPr>
                  <a:xfrm>
                    <a:off x="2928926" y="2357430"/>
                    <a:ext cx="928694" cy="1285884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97" name="TextBox 4"/>
                  <p:cNvSpPr txBox="1"/>
                  <p:nvPr/>
                </p:nvSpPr>
                <p:spPr>
                  <a:xfrm>
                    <a:off x="2928926" y="3273982"/>
                    <a:ext cx="30970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R</a:t>
                    </a:r>
                    <a:endParaRPr lang="ru-RU" dirty="0"/>
                  </a:p>
                </p:txBody>
              </p:sp>
              <p:sp>
                <p:nvSpPr>
                  <p:cNvPr id="98" name="TextBox 5"/>
                  <p:cNvSpPr txBox="1"/>
                  <p:nvPr/>
                </p:nvSpPr>
                <p:spPr>
                  <a:xfrm>
                    <a:off x="2928926" y="2357430"/>
                    <a:ext cx="2904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S</a:t>
                    </a:r>
                    <a:endParaRPr lang="ru-RU" dirty="0"/>
                  </a:p>
                </p:txBody>
              </p:sp>
              <p:sp>
                <p:nvSpPr>
                  <p:cNvPr id="99" name="TextBox 6"/>
                  <p:cNvSpPr txBox="1"/>
                  <p:nvPr/>
                </p:nvSpPr>
                <p:spPr>
                  <a:xfrm>
                    <a:off x="3500430" y="2357430"/>
                    <a:ext cx="34015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Q</a:t>
                    </a:r>
                    <a:endParaRPr lang="ru-RU" dirty="0"/>
                  </a:p>
                </p:txBody>
              </p:sp>
              <p:cxnSp>
                <p:nvCxnSpPr>
                  <p:cNvPr id="100" name="Прямая соединительная линия 7"/>
                  <p:cNvCxnSpPr/>
                  <p:nvPr/>
                </p:nvCxnSpPr>
                <p:spPr>
                  <a:xfrm rot="5400000">
                    <a:off x="2643968" y="2999578"/>
                    <a:ext cx="1285884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Прямая соединительная линия 8"/>
                  <p:cNvCxnSpPr/>
                  <p:nvPr/>
                </p:nvCxnSpPr>
                <p:spPr>
                  <a:xfrm>
                    <a:off x="3857620" y="2571744"/>
                    <a:ext cx="357190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Прямая соединительная линия 9"/>
                  <p:cNvCxnSpPr/>
                  <p:nvPr/>
                </p:nvCxnSpPr>
                <p:spPr>
                  <a:xfrm>
                    <a:off x="2571736" y="2571744"/>
                    <a:ext cx="357190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3" name="TextBox 11"/>
                  <p:cNvSpPr txBox="1"/>
                  <p:nvPr/>
                </p:nvSpPr>
                <p:spPr>
                  <a:xfrm>
                    <a:off x="3286116" y="2786058"/>
                    <a:ext cx="29687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T</a:t>
                    </a:r>
                    <a:endParaRPr lang="ru-RU" dirty="0"/>
                  </a:p>
                </p:txBody>
              </p:sp>
            </p:grpSp>
            <p:sp>
              <p:nvSpPr>
                <p:cNvPr id="90" name="TextBox 89"/>
                <p:cNvSpPr txBox="1"/>
                <p:nvPr/>
              </p:nvSpPr>
              <p:spPr>
                <a:xfrm>
                  <a:off x="3643306" y="2643182"/>
                  <a:ext cx="34015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Q</a:t>
                  </a:r>
                  <a:endParaRPr lang="ru-RU" dirty="0"/>
                </a:p>
              </p:txBody>
            </p:sp>
            <p:cxnSp>
              <p:nvCxnSpPr>
                <p:cNvPr id="91" name="Прямая соединительная линия 90"/>
                <p:cNvCxnSpPr/>
                <p:nvPr/>
              </p:nvCxnSpPr>
              <p:spPr>
                <a:xfrm>
                  <a:off x="4000496" y="2786058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Прямая соединительная линия 91"/>
                <p:cNvCxnSpPr/>
                <p:nvPr/>
              </p:nvCxnSpPr>
              <p:spPr>
                <a:xfrm>
                  <a:off x="3643306" y="2643182"/>
                  <a:ext cx="214314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" name="Овал 92"/>
                <p:cNvSpPr/>
                <p:nvPr/>
              </p:nvSpPr>
              <p:spPr>
                <a:xfrm>
                  <a:off x="3929058" y="2714620"/>
                  <a:ext cx="142876" cy="142876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94" name="TextBox 93"/>
                <p:cNvSpPr txBox="1"/>
                <p:nvPr/>
              </p:nvSpPr>
              <p:spPr>
                <a:xfrm>
                  <a:off x="3071802" y="2143116"/>
                  <a:ext cx="3080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С</a:t>
                  </a:r>
                  <a:endParaRPr lang="ru-RU" dirty="0"/>
                </a:p>
              </p:txBody>
            </p:sp>
            <p:cxnSp>
              <p:nvCxnSpPr>
                <p:cNvPr id="95" name="Прямая соединительная линия 8"/>
                <p:cNvCxnSpPr/>
                <p:nvPr/>
              </p:nvCxnSpPr>
              <p:spPr>
                <a:xfrm>
                  <a:off x="2714612" y="2357430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7" name="Группа 36"/>
              <p:cNvGrpSpPr/>
              <p:nvPr/>
            </p:nvGrpSpPr>
            <p:grpSpPr>
              <a:xfrm>
                <a:off x="1500166" y="2000240"/>
                <a:ext cx="2143140" cy="1298026"/>
                <a:chOff x="2500298" y="1714488"/>
                <a:chExt cx="2143140" cy="1298026"/>
              </a:xfrm>
            </p:grpSpPr>
            <p:grpSp>
              <p:nvGrpSpPr>
                <p:cNvPr id="73" name="Группа 3"/>
                <p:cNvGrpSpPr/>
                <p:nvPr/>
              </p:nvGrpSpPr>
              <p:grpSpPr>
                <a:xfrm>
                  <a:off x="2500298" y="1714488"/>
                  <a:ext cx="1857388" cy="1285884"/>
                  <a:chOff x="2357422" y="2357430"/>
                  <a:chExt cx="1857388" cy="1285884"/>
                </a:xfrm>
              </p:grpSpPr>
              <p:sp>
                <p:nvSpPr>
                  <p:cNvPr id="80" name="Прямоугольник 3"/>
                  <p:cNvSpPr/>
                  <p:nvPr/>
                </p:nvSpPr>
                <p:spPr>
                  <a:xfrm>
                    <a:off x="2928926" y="2357430"/>
                    <a:ext cx="928694" cy="1285884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81" name="TextBox 4"/>
                  <p:cNvSpPr txBox="1"/>
                  <p:nvPr/>
                </p:nvSpPr>
                <p:spPr>
                  <a:xfrm>
                    <a:off x="2928926" y="3273982"/>
                    <a:ext cx="30970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R</a:t>
                    </a:r>
                    <a:endParaRPr lang="ru-RU" dirty="0"/>
                  </a:p>
                </p:txBody>
              </p:sp>
              <p:sp>
                <p:nvSpPr>
                  <p:cNvPr id="82" name="TextBox 5"/>
                  <p:cNvSpPr txBox="1"/>
                  <p:nvPr/>
                </p:nvSpPr>
                <p:spPr>
                  <a:xfrm>
                    <a:off x="2928926" y="2357430"/>
                    <a:ext cx="29046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S</a:t>
                    </a:r>
                    <a:endParaRPr lang="ru-RU" dirty="0"/>
                  </a:p>
                </p:txBody>
              </p:sp>
              <p:sp>
                <p:nvSpPr>
                  <p:cNvPr id="83" name="TextBox 6"/>
                  <p:cNvSpPr txBox="1"/>
                  <p:nvPr/>
                </p:nvSpPr>
                <p:spPr>
                  <a:xfrm>
                    <a:off x="3500430" y="2357430"/>
                    <a:ext cx="34015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Q</a:t>
                    </a:r>
                    <a:endParaRPr lang="ru-RU" dirty="0"/>
                  </a:p>
                </p:txBody>
              </p:sp>
              <p:cxnSp>
                <p:nvCxnSpPr>
                  <p:cNvPr id="84" name="Прямая соединительная линия 7"/>
                  <p:cNvCxnSpPr/>
                  <p:nvPr/>
                </p:nvCxnSpPr>
                <p:spPr>
                  <a:xfrm rot="5400000">
                    <a:off x="2643968" y="2999578"/>
                    <a:ext cx="1285884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Прямая соединительная линия 8"/>
                  <p:cNvCxnSpPr/>
                  <p:nvPr/>
                </p:nvCxnSpPr>
                <p:spPr>
                  <a:xfrm>
                    <a:off x="3857620" y="2571744"/>
                    <a:ext cx="357190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Прямая соединительная линия 9"/>
                  <p:cNvCxnSpPr/>
                  <p:nvPr/>
                </p:nvCxnSpPr>
                <p:spPr>
                  <a:xfrm>
                    <a:off x="2357422" y="2571744"/>
                    <a:ext cx="571504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Прямая соединительная линия 10"/>
                  <p:cNvCxnSpPr/>
                  <p:nvPr/>
                </p:nvCxnSpPr>
                <p:spPr>
                  <a:xfrm>
                    <a:off x="2357422" y="3500438"/>
                    <a:ext cx="571504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8" name="TextBox 11"/>
                  <p:cNvSpPr txBox="1"/>
                  <p:nvPr/>
                </p:nvSpPr>
                <p:spPr>
                  <a:xfrm>
                    <a:off x="3286116" y="2786058"/>
                    <a:ext cx="29687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T</a:t>
                    </a:r>
                    <a:endParaRPr lang="ru-RU" dirty="0"/>
                  </a:p>
                </p:txBody>
              </p:sp>
            </p:grpSp>
            <p:sp>
              <p:nvSpPr>
                <p:cNvPr id="74" name="TextBox 73"/>
                <p:cNvSpPr txBox="1"/>
                <p:nvPr/>
              </p:nvSpPr>
              <p:spPr>
                <a:xfrm>
                  <a:off x="3643306" y="2643182"/>
                  <a:ext cx="34015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/>
                    <a:t>Q</a:t>
                  </a:r>
                  <a:endParaRPr lang="ru-RU" dirty="0"/>
                </a:p>
              </p:txBody>
            </p:sp>
            <p:cxnSp>
              <p:nvCxnSpPr>
                <p:cNvPr id="75" name="Прямая соединительная линия 74"/>
                <p:cNvCxnSpPr/>
                <p:nvPr/>
              </p:nvCxnSpPr>
              <p:spPr>
                <a:xfrm>
                  <a:off x="4000496" y="2786058"/>
                  <a:ext cx="642942" cy="2964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Прямая соединительная линия 75"/>
                <p:cNvCxnSpPr/>
                <p:nvPr/>
              </p:nvCxnSpPr>
              <p:spPr>
                <a:xfrm>
                  <a:off x="3643306" y="2643182"/>
                  <a:ext cx="214314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7" name="Овал 76"/>
                <p:cNvSpPr/>
                <p:nvPr/>
              </p:nvSpPr>
              <p:spPr>
                <a:xfrm>
                  <a:off x="3929058" y="2714620"/>
                  <a:ext cx="142876" cy="142876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3071802" y="2143116"/>
                  <a:ext cx="3080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 smtClean="0"/>
                    <a:t>С</a:t>
                  </a:r>
                  <a:endParaRPr lang="ru-RU" dirty="0"/>
                </a:p>
              </p:txBody>
            </p:sp>
            <p:cxnSp>
              <p:nvCxnSpPr>
                <p:cNvPr id="79" name="Прямая соединительная линия 8"/>
                <p:cNvCxnSpPr/>
                <p:nvPr/>
              </p:nvCxnSpPr>
              <p:spPr>
                <a:xfrm>
                  <a:off x="2714612" y="2357430"/>
                  <a:ext cx="35719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8" name="Прямая соединительная линия 9"/>
              <p:cNvCxnSpPr/>
              <p:nvPr/>
            </p:nvCxnSpPr>
            <p:spPr>
              <a:xfrm rot="5400000">
                <a:off x="2715406" y="3213892"/>
                <a:ext cx="114300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9"/>
              <p:cNvCxnSpPr/>
              <p:nvPr/>
            </p:nvCxnSpPr>
            <p:spPr>
              <a:xfrm rot="5400000">
                <a:off x="1143770" y="3213892"/>
                <a:ext cx="114300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Прямая соединительная линия 9"/>
              <p:cNvCxnSpPr/>
              <p:nvPr/>
            </p:nvCxnSpPr>
            <p:spPr>
              <a:xfrm>
                <a:off x="1500166" y="3784602"/>
                <a:ext cx="178595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TextBox 71"/>
              <p:cNvSpPr txBox="1"/>
              <p:nvPr/>
            </p:nvSpPr>
            <p:spPr>
              <a:xfrm>
                <a:off x="1214414" y="3571876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C</a:t>
                </a:r>
                <a:endParaRPr lang="ru-RU" dirty="0"/>
              </a:p>
            </p:txBody>
          </p:sp>
        </p:grpSp>
        <p:sp>
          <p:nvSpPr>
            <p:cNvPr id="110" name="TextBox 109"/>
            <p:cNvSpPr txBox="1"/>
            <p:nvPr/>
          </p:nvSpPr>
          <p:spPr>
            <a:xfrm>
              <a:off x="1857356" y="107154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</a:t>
              </a:r>
              <a:endParaRPr lang="ru-RU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1857356" y="192880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</a:t>
              </a:r>
              <a:endParaRPr lang="ru-RU" dirty="0"/>
            </a:p>
          </p:txBody>
        </p:sp>
        <p:sp>
          <p:nvSpPr>
            <p:cNvPr id="112" name="Овал 111"/>
            <p:cNvSpPr/>
            <p:nvPr/>
          </p:nvSpPr>
          <p:spPr>
            <a:xfrm>
              <a:off x="2643174" y="1571612"/>
              <a:ext cx="142876" cy="14287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Прямоугольник 112"/>
            <p:cNvSpPr/>
            <p:nvPr/>
          </p:nvSpPr>
          <p:spPr>
            <a:xfrm>
              <a:off x="2214546" y="928670"/>
              <a:ext cx="3214710" cy="2000264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5143504" y="857232"/>
            <a:ext cx="2728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Одноступенчатый триггер</a:t>
            </a:r>
            <a:endParaRPr lang="ru-RU" dirty="0"/>
          </a:p>
        </p:txBody>
      </p:sp>
      <p:cxnSp>
        <p:nvCxnSpPr>
          <p:cNvPr id="117" name="Прямая со стрелкой 116"/>
          <p:cNvCxnSpPr/>
          <p:nvPr/>
        </p:nvCxnSpPr>
        <p:spPr>
          <a:xfrm rot="10800000">
            <a:off x="5572132" y="1428736"/>
            <a:ext cx="17145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2" name="Группа 211"/>
          <p:cNvGrpSpPr/>
          <p:nvPr/>
        </p:nvGrpSpPr>
        <p:grpSpPr>
          <a:xfrm>
            <a:off x="571472" y="3357562"/>
            <a:ext cx="4071966" cy="1357322"/>
            <a:chOff x="571472" y="3357562"/>
            <a:chExt cx="4071966" cy="1357322"/>
          </a:xfrm>
        </p:grpSpPr>
        <p:grpSp>
          <p:nvGrpSpPr>
            <p:cNvPr id="161" name="Группа 160"/>
            <p:cNvGrpSpPr/>
            <p:nvPr/>
          </p:nvGrpSpPr>
          <p:grpSpPr>
            <a:xfrm>
              <a:off x="571472" y="3357562"/>
              <a:ext cx="4071966" cy="1357322"/>
              <a:chOff x="1500166" y="1000108"/>
              <a:chExt cx="4071966" cy="1357322"/>
            </a:xfrm>
          </p:grpSpPr>
          <p:grpSp>
            <p:nvGrpSpPr>
              <p:cNvPr id="162" name="Группа 74"/>
              <p:cNvGrpSpPr/>
              <p:nvPr/>
            </p:nvGrpSpPr>
            <p:grpSpPr>
              <a:xfrm>
                <a:off x="2143108" y="1000108"/>
                <a:ext cx="3429024" cy="1298026"/>
                <a:chOff x="1500166" y="2000240"/>
                <a:chExt cx="3429024" cy="1298026"/>
              </a:xfrm>
            </p:grpSpPr>
            <p:grpSp>
              <p:nvGrpSpPr>
                <p:cNvPr id="167" name="Группа 35"/>
                <p:cNvGrpSpPr/>
                <p:nvPr/>
              </p:nvGrpSpPr>
              <p:grpSpPr>
                <a:xfrm>
                  <a:off x="3286116" y="2000240"/>
                  <a:ext cx="1643074" cy="1298026"/>
                  <a:chOff x="2714612" y="1714488"/>
                  <a:chExt cx="1643074" cy="1298026"/>
                </a:xfrm>
              </p:grpSpPr>
              <p:grpSp>
                <p:nvGrpSpPr>
                  <p:cNvPr id="189" name="Группа 3"/>
                  <p:cNvGrpSpPr/>
                  <p:nvPr/>
                </p:nvGrpSpPr>
                <p:grpSpPr>
                  <a:xfrm>
                    <a:off x="2714612" y="1714488"/>
                    <a:ext cx="1643074" cy="1285884"/>
                    <a:chOff x="2571736" y="2357430"/>
                    <a:chExt cx="1643074" cy="1285884"/>
                  </a:xfrm>
                </p:grpSpPr>
                <p:sp>
                  <p:nvSpPr>
                    <p:cNvPr id="196" name="Прямоугольник 3"/>
                    <p:cNvSpPr/>
                    <p:nvPr/>
                  </p:nvSpPr>
                  <p:spPr>
                    <a:xfrm>
                      <a:off x="2928926" y="2357430"/>
                      <a:ext cx="928694" cy="1285884"/>
                    </a:xfrm>
                    <a:prstGeom prst="rect">
                      <a:avLst/>
                    </a:prstGeom>
                    <a:no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97" name="TextBox 4"/>
                    <p:cNvSpPr txBox="1"/>
                    <p:nvPr/>
                  </p:nvSpPr>
                  <p:spPr>
                    <a:xfrm>
                      <a:off x="2928926" y="3273982"/>
                      <a:ext cx="3097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GB" dirty="0" smtClean="0"/>
                        <a:t>R</a:t>
                      </a:r>
                      <a:endParaRPr lang="ru-RU" dirty="0"/>
                    </a:p>
                  </p:txBody>
                </p:sp>
                <p:sp>
                  <p:nvSpPr>
                    <p:cNvPr id="198" name="TextBox 5"/>
                    <p:cNvSpPr txBox="1"/>
                    <p:nvPr/>
                  </p:nvSpPr>
                  <p:spPr>
                    <a:xfrm>
                      <a:off x="2928926" y="2357430"/>
                      <a:ext cx="290464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GB" dirty="0" smtClean="0"/>
                        <a:t>S</a:t>
                      </a:r>
                      <a:endParaRPr lang="ru-RU" dirty="0"/>
                    </a:p>
                  </p:txBody>
                </p:sp>
                <p:sp>
                  <p:nvSpPr>
                    <p:cNvPr id="199" name="TextBox 6"/>
                    <p:cNvSpPr txBox="1"/>
                    <p:nvPr/>
                  </p:nvSpPr>
                  <p:spPr>
                    <a:xfrm>
                      <a:off x="3500430" y="2357430"/>
                      <a:ext cx="34015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GB" dirty="0" smtClean="0"/>
                        <a:t>Q</a:t>
                      </a:r>
                      <a:endParaRPr lang="ru-RU" dirty="0"/>
                    </a:p>
                  </p:txBody>
                </p:sp>
                <p:cxnSp>
                  <p:nvCxnSpPr>
                    <p:cNvPr id="200" name="Прямая соединительная линия 7"/>
                    <p:cNvCxnSpPr/>
                    <p:nvPr/>
                  </p:nvCxnSpPr>
                  <p:spPr>
                    <a:xfrm rot="5400000">
                      <a:off x="2643968" y="2999578"/>
                      <a:ext cx="1285884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1" name="Прямая соединительная линия 8"/>
                    <p:cNvCxnSpPr/>
                    <p:nvPr/>
                  </p:nvCxnSpPr>
                  <p:spPr>
                    <a:xfrm>
                      <a:off x="3857620" y="2571744"/>
                      <a:ext cx="357190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2" name="Прямая соединительная линия 9"/>
                    <p:cNvCxnSpPr/>
                    <p:nvPr/>
                  </p:nvCxnSpPr>
                  <p:spPr>
                    <a:xfrm>
                      <a:off x="2571736" y="2571744"/>
                      <a:ext cx="357190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03" name="TextBox 11"/>
                    <p:cNvSpPr txBox="1"/>
                    <p:nvPr/>
                  </p:nvSpPr>
                  <p:spPr>
                    <a:xfrm>
                      <a:off x="3286116" y="2786058"/>
                      <a:ext cx="40908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GB" dirty="0" smtClean="0"/>
                        <a:t>T</a:t>
                      </a:r>
                      <a:r>
                        <a:rPr lang="ru-RU" dirty="0" smtClean="0"/>
                        <a:t>Т</a:t>
                      </a:r>
                      <a:endParaRPr lang="ru-RU" dirty="0"/>
                    </a:p>
                  </p:txBody>
                </p:sp>
              </p:grpSp>
              <p:sp>
                <p:nvSpPr>
                  <p:cNvPr id="190" name="TextBox 189"/>
                  <p:cNvSpPr txBox="1"/>
                  <p:nvPr/>
                </p:nvSpPr>
                <p:spPr>
                  <a:xfrm>
                    <a:off x="3643306" y="2643182"/>
                    <a:ext cx="34015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Q</a:t>
                    </a:r>
                    <a:endParaRPr lang="ru-RU" dirty="0"/>
                  </a:p>
                </p:txBody>
              </p:sp>
              <p:cxnSp>
                <p:nvCxnSpPr>
                  <p:cNvPr id="191" name="Прямая соединительная линия 190"/>
                  <p:cNvCxnSpPr/>
                  <p:nvPr/>
                </p:nvCxnSpPr>
                <p:spPr>
                  <a:xfrm>
                    <a:off x="4000496" y="2786058"/>
                    <a:ext cx="357190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2" name="Прямая соединительная линия 191"/>
                  <p:cNvCxnSpPr/>
                  <p:nvPr/>
                </p:nvCxnSpPr>
                <p:spPr>
                  <a:xfrm>
                    <a:off x="3643306" y="2643182"/>
                    <a:ext cx="214314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93" name="Овал 192"/>
                  <p:cNvSpPr/>
                  <p:nvPr/>
                </p:nvSpPr>
                <p:spPr>
                  <a:xfrm>
                    <a:off x="3929058" y="2714620"/>
                    <a:ext cx="142876" cy="142876"/>
                  </a:xfrm>
                  <a:prstGeom prst="ellipse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94" name="TextBox 193"/>
                  <p:cNvSpPr txBox="1"/>
                  <p:nvPr/>
                </p:nvSpPr>
                <p:spPr>
                  <a:xfrm>
                    <a:off x="3071802" y="2143116"/>
                    <a:ext cx="30809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ru-RU" dirty="0" smtClean="0"/>
                      <a:t>С</a:t>
                    </a:r>
                    <a:endParaRPr lang="ru-RU" dirty="0"/>
                  </a:p>
                </p:txBody>
              </p:sp>
            </p:grpSp>
            <p:grpSp>
              <p:nvGrpSpPr>
                <p:cNvPr id="168" name="Группа 36"/>
                <p:cNvGrpSpPr/>
                <p:nvPr/>
              </p:nvGrpSpPr>
              <p:grpSpPr>
                <a:xfrm>
                  <a:off x="1500166" y="2000240"/>
                  <a:ext cx="2143140" cy="1298026"/>
                  <a:chOff x="2500298" y="1714488"/>
                  <a:chExt cx="2143140" cy="1298026"/>
                </a:xfrm>
              </p:grpSpPr>
              <p:grpSp>
                <p:nvGrpSpPr>
                  <p:cNvPr id="173" name="Группа 3"/>
                  <p:cNvGrpSpPr/>
                  <p:nvPr/>
                </p:nvGrpSpPr>
                <p:grpSpPr>
                  <a:xfrm>
                    <a:off x="2500298" y="1714488"/>
                    <a:ext cx="1857388" cy="1285884"/>
                    <a:chOff x="2357422" y="2357430"/>
                    <a:chExt cx="1857388" cy="1285884"/>
                  </a:xfrm>
                </p:grpSpPr>
                <p:sp>
                  <p:nvSpPr>
                    <p:cNvPr id="180" name="Прямоугольник 3"/>
                    <p:cNvSpPr/>
                    <p:nvPr/>
                  </p:nvSpPr>
                  <p:spPr>
                    <a:xfrm>
                      <a:off x="2928926" y="2357430"/>
                      <a:ext cx="928694" cy="1285884"/>
                    </a:xfrm>
                    <a:prstGeom prst="rect">
                      <a:avLst/>
                    </a:prstGeom>
                    <a:no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81" name="TextBox 4"/>
                    <p:cNvSpPr txBox="1"/>
                    <p:nvPr/>
                  </p:nvSpPr>
                  <p:spPr>
                    <a:xfrm>
                      <a:off x="2928926" y="3273982"/>
                      <a:ext cx="3097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GB" dirty="0" smtClean="0"/>
                        <a:t>R</a:t>
                      </a:r>
                      <a:endParaRPr lang="ru-RU" dirty="0"/>
                    </a:p>
                  </p:txBody>
                </p:sp>
                <p:sp>
                  <p:nvSpPr>
                    <p:cNvPr id="182" name="TextBox 5"/>
                    <p:cNvSpPr txBox="1"/>
                    <p:nvPr/>
                  </p:nvSpPr>
                  <p:spPr>
                    <a:xfrm>
                      <a:off x="2928926" y="2357430"/>
                      <a:ext cx="290464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GB" dirty="0" smtClean="0"/>
                        <a:t>S</a:t>
                      </a:r>
                      <a:endParaRPr lang="ru-RU" dirty="0"/>
                    </a:p>
                  </p:txBody>
                </p:sp>
                <p:sp>
                  <p:nvSpPr>
                    <p:cNvPr id="183" name="TextBox 6"/>
                    <p:cNvSpPr txBox="1"/>
                    <p:nvPr/>
                  </p:nvSpPr>
                  <p:spPr>
                    <a:xfrm>
                      <a:off x="3500430" y="2357430"/>
                      <a:ext cx="34015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GB" dirty="0" smtClean="0"/>
                        <a:t>Q</a:t>
                      </a:r>
                      <a:endParaRPr lang="ru-RU" dirty="0"/>
                    </a:p>
                  </p:txBody>
                </p:sp>
                <p:cxnSp>
                  <p:nvCxnSpPr>
                    <p:cNvPr id="184" name="Прямая соединительная линия 7"/>
                    <p:cNvCxnSpPr/>
                    <p:nvPr/>
                  </p:nvCxnSpPr>
                  <p:spPr>
                    <a:xfrm rot="5400000">
                      <a:off x="2643968" y="2999578"/>
                      <a:ext cx="1285884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5" name="Прямая соединительная линия 8"/>
                    <p:cNvCxnSpPr/>
                    <p:nvPr/>
                  </p:nvCxnSpPr>
                  <p:spPr>
                    <a:xfrm>
                      <a:off x="3857620" y="2571744"/>
                      <a:ext cx="357190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6" name="Прямая соединительная линия 9"/>
                    <p:cNvCxnSpPr/>
                    <p:nvPr/>
                  </p:nvCxnSpPr>
                  <p:spPr>
                    <a:xfrm>
                      <a:off x="2357422" y="2571744"/>
                      <a:ext cx="571504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7" name="Прямая соединительная линия 10"/>
                    <p:cNvCxnSpPr/>
                    <p:nvPr/>
                  </p:nvCxnSpPr>
                  <p:spPr>
                    <a:xfrm>
                      <a:off x="2786050" y="3500438"/>
                      <a:ext cx="142876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88" name="TextBox 11"/>
                    <p:cNvSpPr txBox="1"/>
                    <p:nvPr/>
                  </p:nvSpPr>
                  <p:spPr>
                    <a:xfrm>
                      <a:off x="3286116" y="2786058"/>
                      <a:ext cx="40908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GB" dirty="0" smtClean="0"/>
                        <a:t>T</a:t>
                      </a:r>
                      <a:r>
                        <a:rPr lang="ru-RU" dirty="0" smtClean="0"/>
                        <a:t>Т</a:t>
                      </a:r>
                      <a:endParaRPr lang="ru-RU" dirty="0"/>
                    </a:p>
                  </p:txBody>
                </p:sp>
              </p:grpSp>
              <p:sp>
                <p:nvSpPr>
                  <p:cNvPr id="174" name="TextBox 173"/>
                  <p:cNvSpPr txBox="1"/>
                  <p:nvPr/>
                </p:nvSpPr>
                <p:spPr>
                  <a:xfrm>
                    <a:off x="3643306" y="2643182"/>
                    <a:ext cx="34015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Q</a:t>
                    </a:r>
                    <a:endParaRPr lang="ru-RU" dirty="0"/>
                  </a:p>
                </p:txBody>
              </p:sp>
              <p:cxnSp>
                <p:nvCxnSpPr>
                  <p:cNvPr id="175" name="Прямая соединительная линия 174"/>
                  <p:cNvCxnSpPr/>
                  <p:nvPr/>
                </p:nvCxnSpPr>
                <p:spPr>
                  <a:xfrm>
                    <a:off x="4000496" y="2786058"/>
                    <a:ext cx="642942" cy="2964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6" name="Прямая соединительная линия 175"/>
                  <p:cNvCxnSpPr/>
                  <p:nvPr/>
                </p:nvCxnSpPr>
                <p:spPr>
                  <a:xfrm>
                    <a:off x="3643306" y="2643182"/>
                    <a:ext cx="214314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7" name="Овал 176"/>
                  <p:cNvSpPr/>
                  <p:nvPr/>
                </p:nvSpPr>
                <p:spPr>
                  <a:xfrm>
                    <a:off x="3929058" y="2714620"/>
                    <a:ext cx="142876" cy="142876"/>
                  </a:xfrm>
                  <a:prstGeom prst="ellipse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78" name="TextBox 177"/>
                  <p:cNvSpPr txBox="1"/>
                  <p:nvPr/>
                </p:nvSpPr>
                <p:spPr>
                  <a:xfrm>
                    <a:off x="3071802" y="2143116"/>
                    <a:ext cx="30809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ru-RU" dirty="0" smtClean="0"/>
                      <a:t>С</a:t>
                    </a:r>
                    <a:endParaRPr lang="ru-RU" dirty="0"/>
                  </a:p>
                </p:txBody>
              </p:sp>
              <p:cxnSp>
                <p:nvCxnSpPr>
                  <p:cNvPr id="179" name="Прямая соединительная линия 8"/>
                  <p:cNvCxnSpPr/>
                  <p:nvPr/>
                </p:nvCxnSpPr>
                <p:spPr>
                  <a:xfrm>
                    <a:off x="2714612" y="2357430"/>
                    <a:ext cx="357190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63" name="TextBox 162"/>
              <p:cNvSpPr txBox="1"/>
              <p:nvPr/>
            </p:nvSpPr>
            <p:spPr>
              <a:xfrm>
                <a:off x="1857356" y="1071546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</a:t>
                </a:r>
                <a:endParaRPr lang="ru-RU" dirty="0"/>
              </a:p>
            </p:txBody>
          </p:sp>
          <p:sp>
            <p:nvSpPr>
              <p:cNvPr id="164" name="TextBox 163"/>
              <p:cNvSpPr txBox="1"/>
              <p:nvPr/>
            </p:nvSpPr>
            <p:spPr>
              <a:xfrm>
                <a:off x="1500166" y="1988098"/>
                <a:ext cx="309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R</a:t>
                </a:r>
                <a:endParaRPr lang="ru-RU" dirty="0"/>
              </a:p>
            </p:txBody>
          </p:sp>
        </p:grpSp>
        <p:sp>
          <p:nvSpPr>
            <p:cNvPr id="205" name="Прямоугольник 204"/>
            <p:cNvSpPr/>
            <p:nvPr/>
          </p:nvSpPr>
          <p:spPr>
            <a:xfrm>
              <a:off x="1214414" y="4357694"/>
              <a:ext cx="428628" cy="35719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6" name="Овал 205"/>
            <p:cNvSpPr/>
            <p:nvPr/>
          </p:nvSpPr>
          <p:spPr>
            <a:xfrm>
              <a:off x="1571604" y="4429132"/>
              <a:ext cx="142876" cy="14287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08" name="Прямая соединительная линия 8"/>
            <p:cNvCxnSpPr/>
            <p:nvPr/>
          </p:nvCxnSpPr>
          <p:spPr>
            <a:xfrm>
              <a:off x="857224" y="4498982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9" name="TextBox 208"/>
          <p:cNvSpPr txBox="1"/>
          <p:nvPr/>
        </p:nvSpPr>
        <p:spPr>
          <a:xfrm>
            <a:off x="5286380" y="3357562"/>
            <a:ext cx="3084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Двухступенчатый триггер (ТТ)</a:t>
            </a:r>
            <a:endParaRPr lang="ru-RU" dirty="0"/>
          </a:p>
        </p:txBody>
      </p:sp>
      <p:cxnSp>
        <p:nvCxnSpPr>
          <p:cNvPr id="210" name="Прямая со стрелкой 209"/>
          <p:cNvCxnSpPr/>
          <p:nvPr/>
        </p:nvCxnSpPr>
        <p:spPr>
          <a:xfrm rot="10800000">
            <a:off x="5500694" y="3857628"/>
            <a:ext cx="17145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TextBox 210"/>
          <p:cNvSpPr txBox="1"/>
          <p:nvPr/>
        </p:nvSpPr>
        <p:spPr>
          <a:xfrm>
            <a:off x="357158" y="5214950"/>
            <a:ext cx="8614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Такая схема будет функционировать нужным нам образом (с задержкой по времени)</a:t>
            </a:r>
            <a:endParaRPr lang="ru-RU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214282" y="142852"/>
            <a:ext cx="65744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Рассмотрим </a:t>
            </a:r>
            <a:r>
              <a:rPr lang="ru-RU" b="1" dirty="0" smtClean="0"/>
              <a:t>временную диаграмму двухступенчатого триггера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Имеем 2-а двухступенчатых триггера.</a:t>
            </a:r>
            <a:endParaRPr lang="ru-RU" dirty="0"/>
          </a:p>
        </p:txBody>
      </p:sp>
      <p:grpSp>
        <p:nvGrpSpPr>
          <p:cNvPr id="252" name="Группа 251"/>
          <p:cNvGrpSpPr/>
          <p:nvPr/>
        </p:nvGrpSpPr>
        <p:grpSpPr>
          <a:xfrm>
            <a:off x="595014" y="1547328"/>
            <a:ext cx="7503488" cy="2524614"/>
            <a:chOff x="595014" y="916528"/>
            <a:chExt cx="7503488" cy="2524614"/>
          </a:xfrm>
        </p:grpSpPr>
        <p:grpSp>
          <p:nvGrpSpPr>
            <p:cNvPr id="249" name="Группа 248"/>
            <p:cNvGrpSpPr/>
            <p:nvPr/>
          </p:nvGrpSpPr>
          <p:grpSpPr>
            <a:xfrm>
              <a:off x="595014" y="916528"/>
              <a:ext cx="7503488" cy="2369596"/>
              <a:chOff x="595014" y="916528"/>
              <a:chExt cx="7503488" cy="2369596"/>
            </a:xfrm>
          </p:grpSpPr>
          <p:grpSp>
            <p:nvGrpSpPr>
              <p:cNvPr id="244" name="Группа 243"/>
              <p:cNvGrpSpPr/>
              <p:nvPr/>
            </p:nvGrpSpPr>
            <p:grpSpPr>
              <a:xfrm>
                <a:off x="595014" y="1069958"/>
                <a:ext cx="7263134" cy="2216166"/>
                <a:chOff x="595014" y="998520"/>
                <a:chExt cx="7263134" cy="2216166"/>
              </a:xfrm>
            </p:grpSpPr>
            <p:grpSp>
              <p:nvGrpSpPr>
                <p:cNvPr id="241" name="Группа 240"/>
                <p:cNvGrpSpPr/>
                <p:nvPr/>
              </p:nvGrpSpPr>
              <p:grpSpPr>
                <a:xfrm>
                  <a:off x="595014" y="998520"/>
                  <a:ext cx="7263134" cy="2216166"/>
                  <a:chOff x="118896" y="857232"/>
                  <a:chExt cx="7263134" cy="2216166"/>
                </a:xfrm>
              </p:grpSpPr>
              <p:grpSp>
                <p:nvGrpSpPr>
                  <p:cNvPr id="179" name="Группа 178"/>
                  <p:cNvGrpSpPr/>
                  <p:nvPr/>
                </p:nvGrpSpPr>
                <p:grpSpPr>
                  <a:xfrm>
                    <a:off x="118896" y="857232"/>
                    <a:ext cx="4619928" cy="2214578"/>
                    <a:chOff x="71406" y="785794"/>
                    <a:chExt cx="4619928" cy="2214578"/>
                  </a:xfrm>
                </p:grpSpPr>
                <p:grpSp>
                  <p:nvGrpSpPr>
                    <p:cNvPr id="53" name="Группа 52"/>
                    <p:cNvGrpSpPr/>
                    <p:nvPr/>
                  </p:nvGrpSpPr>
                  <p:grpSpPr>
                    <a:xfrm>
                      <a:off x="571472" y="785794"/>
                      <a:ext cx="4119862" cy="1655216"/>
                      <a:chOff x="761838" y="3214686"/>
                      <a:chExt cx="4119862" cy="1655216"/>
                    </a:xfrm>
                  </p:grpSpPr>
                  <p:grpSp>
                    <p:nvGrpSpPr>
                      <p:cNvPr id="54" name="Группа 160"/>
                      <p:cNvGrpSpPr/>
                      <p:nvPr/>
                    </p:nvGrpSpPr>
                    <p:grpSpPr>
                      <a:xfrm>
                        <a:off x="761838" y="3214686"/>
                        <a:ext cx="4119862" cy="1655216"/>
                        <a:chOff x="1690532" y="857232"/>
                        <a:chExt cx="4119862" cy="1655216"/>
                      </a:xfrm>
                    </p:grpSpPr>
                    <p:grpSp>
                      <p:nvGrpSpPr>
                        <p:cNvPr id="58" name="Группа 74"/>
                        <p:cNvGrpSpPr/>
                        <p:nvPr/>
                      </p:nvGrpSpPr>
                      <p:grpSpPr>
                        <a:xfrm>
                          <a:off x="1857356" y="1000108"/>
                          <a:ext cx="3953038" cy="1298026"/>
                          <a:chOff x="1214414" y="2000240"/>
                          <a:chExt cx="3953038" cy="1298026"/>
                        </a:xfrm>
                      </p:grpSpPr>
                      <p:grpSp>
                        <p:nvGrpSpPr>
                          <p:cNvPr id="61" name="Группа 35"/>
                          <p:cNvGrpSpPr/>
                          <p:nvPr/>
                        </p:nvGrpSpPr>
                        <p:grpSpPr>
                          <a:xfrm>
                            <a:off x="2976416" y="2000240"/>
                            <a:ext cx="2191036" cy="1298026"/>
                            <a:chOff x="2404912" y="1714488"/>
                            <a:chExt cx="2191036" cy="1298026"/>
                          </a:xfrm>
                        </p:grpSpPr>
                        <p:grpSp>
                          <p:nvGrpSpPr>
                            <p:cNvPr id="129" name="Группа 3"/>
                            <p:cNvGrpSpPr/>
                            <p:nvPr/>
                          </p:nvGrpSpPr>
                          <p:grpSpPr>
                            <a:xfrm>
                              <a:off x="2404912" y="1714488"/>
                              <a:ext cx="2191036" cy="1285884"/>
                              <a:chOff x="2262036" y="2357430"/>
                              <a:chExt cx="2191036" cy="1285884"/>
                            </a:xfrm>
                          </p:grpSpPr>
                          <p:sp>
                            <p:nvSpPr>
                              <p:cNvPr id="135" name="Прямоугольник 3"/>
                              <p:cNvSpPr/>
                              <p:nvPr/>
                            </p:nvSpPr>
                            <p:spPr>
                              <a:xfrm>
                                <a:off x="2714612" y="2357430"/>
                                <a:ext cx="928694" cy="1285884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ru-RU"/>
                              </a:p>
                            </p:txBody>
                          </p:sp>
                          <p:sp>
                            <p:nvSpPr>
                              <p:cNvPr id="136" name="TextBox 4"/>
                              <p:cNvSpPr txBox="1"/>
                              <p:nvPr/>
                            </p:nvSpPr>
                            <p:spPr>
                              <a:xfrm>
                                <a:off x="2714612" y="3273982"/>
                                <a:ext cx="309700" cy="369332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none" rtlCol="0">
                                <a:spAutoFit/>
                              </a:bodyPr>
                              <a:lstStyle/>
                              <a:p>
                                <a:r>
                                  <a:rPr lang="en-GB" dirty="0" smtClean="0"/>
                                  <a:t>R</a:t>
                                </a:r>
                                <a:endParaRPr lang="ru-RU" dirty="0"/>
                              </a:p>
                            </p:txBody>
                          </p:sp>
                          <p:sp>
                            <p:nvSpPr>
                              <p:cNvPr id="137" name="TextBox 5"/>
                              <p:cNvSpPr txBox="1"/>
                              <p:nvPr/>
                            </p:nvSpPr>
                            <p:spPr>
                              <a:xfrm>
                                <a:off x="2714612" y="2357430"/>
                                <a:ext cx="290464" cy="369332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none" rtlCol="0">
                                <a:spAutoFit/>
                              </a:bodyPr>
                              <a:lstStyle/>
                              <a:p>
                                <a:r>
                                  <a:rPr lang="en-GB" dirty="0" smtClean="0"/>
                                  <a:t>S</a:t>
                                </a:r>
                                <a:endParaRPr lang="ru-RU" dirty="0"/>
                              </a:p>
                            </p:txBody>
                          </p:sp>
                          <p:sp>
                            <p:nvSpPr>
                              <p:cNvPr id="138" name="TextBox 6"/>
                              <p:cNvSpPr txBox="1"/>
                              <p:nvPr/>
                            </p:nvSpPr>
                            <p:spPr>
                              <a:xfrm>
                                <a:off x="3286116" y="2357430"/>
                                <a:ext cx="340158" cy="369332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none" rtlCol="0">
                                <a:spAutoFit/>
                              </a:bodyPr>
                              <a:lstStyle/>
                              <a:p>
                                <a:r>
                                  <a:rPr lang="en-GB" dirty="0" smtClean="0"/>
                                  <a:t>Q</a:t>
                                </a:r>
                                <a:endParaRPr lang="ru-RU" dirty="0"/>
                              </a:p>
                            </p:txBody>
                          </p:sp>
                          <p:cxnSp>
                            <p:nvCxnSpPr>
                              <p:cNvPr id="139" name="Прямая соединительная линия 7"/>
                              <p:cNvCxnSpPr/>
                              <p:nvPr/>
                            </p:nvCxnSpPr>
                            <p:spPr>
                              <a:xfrm rot="5400000">
                                <a:off x="2453602" y="2999578"/>
                                <a:ext cx="1285884" cy="1588"/>
                              </a:xfrm>
                              <a:prstGeom prst="line">
                                <a:avLst/>
                              </a:prstGeom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cxnSp>
                            <p:nvCxnSpPr>
                              <p:cNvPr id="140" name="Прямая соединительная линия 8"/>
                              <p:cNvCxnSpPr>
                                <a:endCxn id="208" idx="1"/>
                              </p:cNvCxnSpPr>
                              <p:nvPr/>
                            </p:nvCxnSpPr>
                            <p:spPr>
                              <a:xfrm flipV="1">
                                <a:off x="3643306" y="2540508"/>
                                <a:ext cx="809766" cy="29648"/>
                              </a:xfrm>
                              <a:prstGeom prst="line">
                                <a:avLst/>
                              </a:prstGeom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cxnSp>
                            <p:nvCxnSpPr>
                              <p:cNvPr id="141" name="Прямая соединительная линия 9"/>
                              <p:cNvCxnSpPr>
                                <a:endCxn id="136" idx="1"/>
                              </p:cNvCxnSpPr>
                              <p:nvPr/>
                            </p:nvCxnSpPr>
                            <p:spPr>
                              <a:xfrm>
                                <a:off x="2262036" y="3429000"/>
                                <a:ext cx="452576" cy="29648"/>
                              </a:xfrm>
                              <a:prstGeom prst="line">
                                <a:avLst/>
                              </a:prstGeom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sp>
                            <p:nvSpPr>
                              <p:cNvPr id="142" name="TextBox 11"/>
                              <p:cNvSpPr txBox="1"/>
                              <p:nvPr/>
                            </p:nvSpPr>
                            <p:spPr>
                              <a:xfrm>
                                <a:off x="3071802" y="2786058"/>
                                <a:ext cx="409086" cy="369332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none" rtlCol="0">
                                <a:spAutoFit/>
                              </a:bodyPr>
                              <a:lstStyle/>
                              <a:p>
                                <a:r>
                                  <a:rPr lang="en-GB" dirty="0" smtClean="0"/>
                                  <a:t>T</a:t>
                                </a:r>
                                <a:r>
                                  <a:rPr lang="ru-RU" dirty="0" smtClean="0"/>
                                  <a:t>Т</a:t>
                                </a:r>
                                <a:endParaRPr lang="ru-RU" dirty="0"/>
                              </a:p>
                            </p:txBody>
                          </p:sp>
                        </p:grpSp>
                        <p:sp>
                          <p:nvSpPr>
                            <p:cNvPr id="130" name="TextBox 129"/>
                            <p:cNvSpPr txBox="1"/>
                            <p:nvPr/>
                          </p:nvSpPr>
                          <p:spPr>
                            <a:xfrm>
                              <a:off x="3428992" y="2643182"/>
                              <a:ext cx="340158" cy="369332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rtlCol="0">
                              <a:spAutoFit/>
                            </a:bodyPr>
                            <a:lstStyle/>
                            <a:p>
                              <a:r>
                                <a:rPr lang="en-GB" dirty="0" smtClean="0"/>
                                <a:t>Q</a:t>
                              </a:r>
                              <a:endParaRPr lang="ru-RU" dirty="0"/>
                            </a:p>
                          </p:txBody>
                        </p:sp>
                        <p:cxnSp>
                          <p:nvCxnSpPr>
                            <p:cNvPr id="131" name="Прямая соединительная линия 130"/>
                            <p:cNvCxnSpPr>
                              <a:endCxn id="207" idx="1"/>
                            </p:cNvCxnSpPr>
                            <p:nvPr/>
                          </p:nvCxnSpPr>
                          <p:spPr>
                            <a:xfrm>
                              <a:off x="3786182" y="2786058"/>
                              <a:ext cx="809766" cy="28060"/>
                            </a:xfrm>
                            <a:prstGeom prst="line">
                              <a:avLst/>
                            </a:prstGeom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132" name="Прямая соединительная линия 131"/>
                            <p:cNvCxnSpPr/>
                            <p:nvPr/>
                          </p:nvCxnSpPr>
                          <p:spPr>
                            <a:xfrm>
                              <a:off x="3500430" y="2643182"/>
                              <a:ext cx="214314" cy="1588"/>
                            </a:xfrm>
                            <a:prstGeom prst="line">
                              <a:avLst/>
                            </a:prstGeom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sp>
                          <p:nvSpPr>
                            <p:cNvPr id="133" name="Овал 132"/>
                            <p:cNvSpPr/>
                            <p:nvPr/>
                          </p:nvSpPr>
                          <p:spPr>
                            <a:xfrm>
                              <a:off x="3714744" y="2714620"/>
                              <a:ext cx="142876" cy="142876"/>
                            </a:xfrm>
                            <a:prstGeom prst="ellipse">
                              <a:avLst/>
                            </a:prstGeom>
                            <a:noFill/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ru-RU"/>
                            </a:p>
                          </p:txBody>
                        </p:sp>
                        <p:sp>
                          <p:nvSpPr>
                            <p:cNvPr id="134" name="TextBox 133"/>
                            <p:cNvSpPr txBox="1"/>
                            <p:nvPr/>
                          </p:nvSpPr>
                          <p:spPr>
                            <a:xfrm>
                              <a:off x="2857488" y="2143116"/>
                              <a:ext cx="308098" cy="369332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rtlCol="0">
                              <a:spAutoFit/>
                            </a:bodyPr>
                            <a:lstStyle/>
                            <a:p>
                              <a:r>
                                <a:rPr lang="ru-RU" dirty="0" smtClean="0"/>
                                <a:t>С</a:t>
                              </a:r>
                              <a:endParaRPr lang="ru-RU" dirty="0"/>
                            </a:p>
                          </p:txBody>
                        </p:sp>
                      </p:grpSp>
                      <p:grpSp>
                        <p:nvGrpSpPr>
                          <p:cNvPr id="62" name="Группа 36"/>
                          <p:cNvGrpSpPr/>
                          <p:nvPr/>
                        </p:nvGrpSpPr>
                        <p:grpSpPr>
                          <a:xfrm>
                            <a:off x="1214414" y="2000240"/>
                            <a:ext cx="1857388" cy="1298026"/>
                            <a:chOff x="2214546" y="1714488"/>
                            <a:chExt cx="1857388" cy="1298026"/>
                          </a:xfrm>
                        </p:grpSpPr>
                        <p:grpSp>
                          <p:nvGrpSpPr>
                            <p:cNvPr id="63" name="Группа 3"/>
                            <p:cNvGrpSpPr/>
                            <p:nvPr/>
                          </p:nvGrpSpPr>
                          <p:grpSpPr>
                            <a:xfrm>
                              <a:off x="2214546" y="1714488"/>
                              <a:ext cx="1785950" cy="1285884"/>
                              <a:chOff x="2071670" y="2357430"/>
                              <a:chExt cx="1785950" cy="1285884"/>
                            </a:xfrm>
                          </p:grpSpPr>
                          <p:sp>
                            <p:nvSpPr>
                              <p:cNvPr id="118" name="Прямоугольник 3"/>
                              <p:cNvSpPr/>
                              <p:nvPr/>
                            </p:nvSpPr>
                            <p:spPr>
                              <a:xfrm>
                                <a:off x="2928926" y="2357430"/>
                                <a:ext cx="928694" cy="1285884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ru-RU"/>
                              </a:p>
                            </p:txBody>
                          </p:sp>
                          <p:sp>
                            <p:nvSpPr>
                              <p:cNvPr id="121" name="TextBox 4"/>
                              <p:cNvSpPr txBox="1"/>
                              <p:nvPr/>
                            </p:nvSpPr>
                            <p:spPr>
                              <a:xfrm>
                                <a:off x="2928926" y="3273982"/>
                                <a:ext cx="309700" cy="369332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none" rtlCol="0">
                                <a:spAutoFit/>
                              </a:bodyPr>
                              <a:lstStyle/>
                              <a:p>
                                <a:r>
                                  <a:rPr lang="en-GB" dirty="0" smtClean="0"/>
                                  <a:t>R</a:t>
                                </a:r>
                                <a:endParaRPr lang="ru-RU" dirty="0"/>
                              </a:p>
                            </p:txBody>
                          </p:sp>
                          <p:sp>
                            <p:nvSpPr>
                              <p:cNvPr id="122" name="TextBox 5"/>
                              <p:cNvSpPr txBox="1"/>
                              <p:nvPr/>
                            </p:nvSpPr>
                            <p:spPr>
                              <a:xfrm>
                                <a:off x="2928926" y="2357430"/>
                                <a:ext cx="290464" cy="369332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none" rtlCol="0">
                                <a:spAutoFit/>
                              </a:bodyPr>
                              <a:lstStyle/>
                              <a:p>
                                <a:r>
                                  <a:rPr lang="en-GB" dirty="0" smtClean="0"/>
                                  <a:t>S</a:t>
                                </a:r>
                                <a:endParaRPr lang="ru-RU" dirty="0"/>
                              </a:p>
                            </p:txBody>
                          </p:sp>
                          <p:sp>
                            <p:nvSpPr>
                              <p:cNvPr id="123" name="TextBox 6"/>
                              <p:cNvSpPr txBox="1"/>
                              <p:nvPr/>
                            </p:nvSpPr>
                            <p:spPr>
                              <a:xfrm>
                                <a:off x="3500430" y="2357430"/>
                                <a:ext cx="340158" cy="369332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none" rtlCol="0">
                                <a:spAutoFit/>
                              </a:bodyPr>
                              <a:lstStyle/>
                              <a:p>
                                <a:r>
                                  <a:rPr lang="en-GB" dirty="0" smtClean="0"/>
                                  <a:t>Q</a:t>
                                </a:r>
                                <a:endParaRPr lang="ru-RU" dirty="0"/>
                              </a:p>
                            </p:txBody>
                          </p:sp>
                          <p:cxnSp>
                            <p:nvCxnSpPr>
                              <p:cNvPr id="124" name="Прямая соединительная линия 7"/>
                              <p:cNvCxnSpPr/>
                              <p:nvPr/>
                            </p:nvCxnSpPr>
                            <p:spPr>
                              <a:xfrm rot="5400000">
                                <a:off x="2643968" y="2999578"/>
                                <a:ext cx="1285884" cy="1588"/>
                              </a:xfrm>
                              <a:prstGeom prst="line">
                                <a:avLst/>
                              </a:prstGeom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cxnSp>
                            <p:nvCxnSpPr>
                              <p:cNvPr id="126" name="Прямая соединительная линия 9"/>
                              <p:cNvCxnSpPr/>
                              <p:nvPr/>
                            </p:nvCxnSpPr>
                            <p:spPr>
                              <a:xfrm>
                                <a:off x="2071670" y="2571744"/>
                                <a:ext cx="857256" cy="1588"/>
                              </a:xfrm>
                              <a:prstGeom prst="line">
                                <a:avLst/>
                              </a:prstGeom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cxnSp>
                            <p:nvCxnSpPr>
                              <p:cNvPr id="127" name="Прямая соединительная линия 10"/>
                              <p:cNvCxnSpPr/>
                              <p:nvPr/>
                            </p:nvCxnSpPr>
                            <p:spPr>
                              <a:xfrm>
                                <a:off x="2786050" y="3500438"/>
                                <a:ext cx="142876" cy="1588"/>
                              </a:xfrm>
                              <a:prstGeom prst="line">
                                <a:avLst/>
                              </a:prstGeom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sp>
                            <p:nvSpPr>
                              <p:cNvPr id="128" name="TextBox 11"/>
                              <p:cNvSpPr txBox="1"/>
                              <p:nvPr/>
                            </p:nvSpPr>
                            <p:spPr>
                              <a:xfrm>
                                <a:off x="3286116" y="2786058"/>
                                <a:ext cx="409086" cy="369332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none" rtlCol="0">
                                <a:spAutoFit/>
                              </a:bodyPr>
                              <a:lstStyle/>
                              <a:p>
                                <a:r>
                                  <a:rPr lang="en-GB" dirty="0" smtClean="0"/>
                                  <a:t>T</a:t>
                                </a:r>
                                <a:r>
                                  <a:rPr lang="ru-RU" dirty="0" smtClean="0"/>
                                  <a:t>Т</a:t>
                                </a:r>
                                <a:endParaRPr lang="ru-RU" dirty="0"/>
                              </a:p>
                            </p:txBody>
                          </p:sp>
                        </p:grpSp>
                        <p:sp>
                          <p:nvSpPr>
                            <p:cNvPr id="64" name="TextBox 63"/>
                            <p:cNvSpPr txBox="1"/>
                            <p:nvPr/>
                          </p:nvSpPr>
                          <p:spPr>
                            <a:xfrm>
                              <a:off x="3643306" y="2643182"/>
                              <a:ext cx="340158" cy="369332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rtlCol="0">
                              <a:spAutoFit/>
                            </a:bodyPr>
                            <a:lstStyle/>
                            <a:p>
                              <a:r>
                                <a:rPr lang="en-GB" dirty="0" smtClean="0"/>
                                <a:t>Q</a:t>
                              </a:r>
                              <a:endParaRPr lang="ru-RU" dirty="0"/>
                            </a:p>
                          </p:txBody>
                        </p:sp>
                        <p:cxnSp>
                          <p:nvCxnSpPr>
                            <p:cNvPr id="66" name="Прямая соединительная линия 65"/>
                            <p:cNvCxnSpPr/>
                            <p:nvPr/>
                          </p:nvCxnSpPr>
                          <p:spPr>
                            <a:xfrm>
                              <a:off x="3643306" y="2643182"/>
                              <a:ext cx="214314" cy="1588"/>
                            </a:xfrm>
                            <a:prstGeom prst="line">
                              <a:avLst/>
                            </a:prstGeom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sp>
                          <p:nvSpPr>
                            <p:cNvPr id="67" name="Овал 66"/>
                            <p:cNvSpPr/>
                            <p:nvPr/>
                          </p:nvSpPr>
                          <p:spPr>
                            <a:xfrm>
                              <a:off x="3929058" y="2714620"/>
                              <a:ext cx="142876" cy="142876"/>
                            </a:xfrm>
                            <a:prstGeom prst="ellipse">
                              <a:avLst/>
                            </a:prstGeom>
                            <a:noFill/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ru-RU"/>
                            </a:p>
                          </p:txBody>
                        </p:sp>
                        <p:sp>
                          <p:nvSpPr>
                            <p:cNvPr id="109" name="TextBox 108"/>
                            <p:cNvSpPr txBox="1"/>
                            <p:nvPr/>
                          </p:nvSpPr>
                          <p:spPr>
                            <a:xfrm>
                              <a:off x="3071802" y="2143116"/>
                              <a:ext cx="308098" cy="369332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rtlCol="0">
                              <a:spAutoFit/>
                            </a:bodyPr>
                            <a:lstStyle/>
                            <a:p>
                              <a:r>
                                <a:rPr lang="ru-RU" dirty="0" smtClean="0"/>
                                <a:t>С</a:t>
                              </a:r>
                              <a:endParaRPr lang="ru-RU" dirty="0"/>
                            </a:p>
                          </p:txBody>
                        </p:sp>
                        <p:cxnSp>
                          <p:nvCxnSpPr>
                            <p:cNvPr id="111" name="Прямая соединительная линия 8"/>
                            <p:cNvCxnSpPr/>
                            <p:nvPr/>
                          </p:nvCxnSpPr>
                          <p:spPr>
                            <a:xfrm>
                              <a:off x="2357422" y="2357430"/>
                              <a:ext cx="714380" cy="1588"/>
                            </a:xfrm>
                            <a:prstGeom prst="line">
                              <a:avLst/>
                            </a:prstGeom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</p:grpSp>
                    <p:sp>
                      <p:nvSpPr>
                        <p:cNvPr id="59" name="TextBox 58"/>
                        <p:cNvSpPr txBox="1"/>
                        <p:nvPr/>
                      </p:nvSpPr>
                      <p:spPr>
                        <a:xfrm>
                          <a:off x="1781206" y="857232"/>
                          <a:ext cx="290464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GB" dirty="0" smtClean="0"/>
                            <a:t>S</a:t>
                          </a:r>
                          <a:endParaRPr lang="ru-RU" dirty="0"/>
                        </a:p>
                      </p:txBody>
                    </p:sp>
                    <p:sp>
                      <p:nvSpPr>
                        <p:cNvPr id="60" name="TextBox 59"/>
                        <p:cNvSpPr txBox="1"/>
                        <p:nvPr/>
                      </p:nvSpPr>
                      <p:spPr>
                        <a:xfrm>
                          <a:off x="1690532" y="2143116"/>
                          <a:ext cx="309700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GB" dirty="0" smtClean="0"/>
                            <a:t>R</a:t>
                          </a:r>
                          <a:endParaRPr lang="ru-RU" dirty="0"/>
                        </a:p>
                      </p:txBody>
                    </p:sp>
                  </p:grpSp>
                  <p:sp>
                    <p:nvSpPr>
                      <p:cNvPr id="55" name="Прямоугольник 54"/>
                      <p:cNvSpPr/>
                      <p:nvPr/>
                    </p:nvSpPr>
                    <p:spPr>
                      <a:xfrm>
                        <a:off x="1214414" y="4357694"/>
                        <a:ext cx="428628" cy="357190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sp>
                    <p:nvSpPr>
                      <p:cNvPr id="56" name="Овал 55"/>
                      <p:cNvSpPr/>
                      <p:nvPr/>
                    </p:nvSpPr>
                    <p:spPr>
                      <a:xfrm>
                        <a:off x="1571604" y="4429132"/>
                        <a:ext cx="142876" cy="142876"/>
                      </a:xfrm>
                      <a:prstGeom prst="ellipse">
                        <a:avLst/>
                      </a:prstGeom>
                      <a:noFill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cxnSp>
                    <p:nvCxnSpPr>
                      <p:cNvPr id="57" name="Прямая соединительная линия 8"/>
                      <p:cNvCxnSpPr/>
                      <p:nvPr/>
                    </p:nvCxnSpPr>
                    <p:spPr>
                      <a:xfrm>
                        <a:off x="928662" y="4500570"/>
                        <a:ext cx="285752" cy="158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148" name="Прямая соединительная линия 147"/>
                    <p:cNvCxnSpPr/>
                    <p:nvPr/>
                  </p:nvCxnSpPr>
                  <p:spPr>
                    <a:xfrm rot="5400000">
                      <a:off x="250795" y="1606537"/>
                      <a:ext cx="928694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3" name="Прямая соединительная линия 8"/>
                    <p:cNvCxnSpPr/>
                    <p:nvPr/>
                  </p:nvCxnSpPr>
                  <p:spPr>
                    <a:xfrm rot="5400000">
                      <a:off x="143638" y="2285198"/>
                      <a:ext cx="1428760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4" name="Прямая соединительная линия 9"/>
                    <p:cNvCxnSpPr>
                      <a:endCxn id="137" idx="1"/>
                    </p:cNvCxnSpPr>
                    <p:nvPr/>
                  </p:nvCxnSpPr>
                  <p:spPr>
                    <a:xfrm>
                      <a:off x="2524246" y="1071546"/>
                      <a:ext cx="428628" cy="4179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8" name="Прямая соединительная линия 8"/>
                    <p:cNvCxnSpPr/>
                    <p:nvPr/>
                  </p:nvCxnSpPr>
                  <p:spPr>
                    <a:xfrm rot="5400000">
                      <a:off x="965175" y="2106603"/>
                      <a:ext cx="1071570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9" name="Прямая соединительная линия 8"/>
                    <p:cNvCxnSpPr/>
                    <p:nvPr/>
                  </p:nvCxnSpPr>
                  <p:spPr>
                    <a:xfrm rot="5400000">
                      <a:off x="2143902" y="2070884"/>
                      <a:ext cx="1143008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0" name="Прямая соединительная линия 169"/>
                    <p:cNvCxnSpPr/>
                    <p:nvPr/>
                  </p:nvCxnSpPr>
                  <p:spPr>
                    <a:xfrm>
                      <a:off x="2714612" y="1500174"/>
                      <a:ext cx="214314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3" name="Прямая соединительная линия 8"/>
                    <p:cNvCxnSpPr/>
                    <p:nvPr/>
                  </p:nvCxnSpPr>
                  <p:spPr>
                    <a:xfrm rot="10800000">
                      <a:off x="1500166" y="2643182"/>
                      <a:ext cx="1214446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7" name="Прямая соединительная линия 8"/>
                    <p:cNvCxnSpPr/>
                    <p:nvPr/>
                  </p:nvCxnSpPr>
                  <p:spPr>
                    <a:xfrm>
                      <a:off x="357158" y="1571612"/>
                      <a:ext cx="357190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78" name="TextBox 177"/>
                    <p:cNvSpPr txBox="1"/>
                    <p:nvPr/>
                  </p:nvSpPr>
                  <p:spPr>
                    <a:xfrm>
                      <a:off x="71406" y="1357298"/>
                      <a:ext cx="327334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GB" dirty="0" smtClean="0"/>
                        <a:t>D</a:t>
                      </a:r>
                      <a:endParaRPr lang="ru-RU" dirty="0"/>
                    </a:p>
                  </p:txBody>
                </p:sp>
              </p:grpSp>
              <p:grpSp>
                <p:nvGrpSpPr>
                  <p:cNvPr id="180" name="Группа 179"/>
                  <p:cNvGrpSpPr/>
                  <p:nvPr/>
                </p:nvGrpSpPr>
                <p:grpSpPr>
                  <a:xfrm>
                    <a:off x="4286248" y="998520"/>
                    <a:ext cx="3095782" cy="1716100"/>
                    <a:chOff x="1142976" y="928670"/>
                    <a:chExt cx="3095782" cy="1716100"/>
                  </a:xfrm>
                </p:grpSpPr>
                <p:grpSp>
                  <p:nvGrpSpPr>
                    <p:cNvPr id="181" name="Группа 52"/>
                    <p:cNvGrpSpPr/>
                    <p:nvPr/>
                  </p:nvGrpSpPr>
                  <p:grpSpPr>
                    <a:xfrm>
                      <a:off x="1142976" y="928670"/>
                      <a:ext cx="3095782" cy="1298026"/>
                      <a:chOff x="1333342" y="3357562"/>
                      <a:chExt cx="3095782" cy="1298026"/>
                    </a:xfrm>
                  </p:grpSpPr>
                  <p:grpSp>
                    <p:nvGrpSpPr>
                      <p:cNvPr id="195" name="Группа 74"/>
                      <p:cNvGrpSpPr/>
                      <p:nvPr/>
                    </p:nvGrpSpPr>
                    <p:grpSpPr>
                      <a:xfrm>
                        <a:off x="1333342" y="3357562"/>
                        <a:ext cx="3095782" cy="1298026"/>
                        <a:chOff x="1619094" y="2000240"/>
                        <a:chExt cx="3095782" cy="1298026"/>
                      </a:xfrm>
                    </p:grpSpPr>
                    <p:grpSp>
                      <p:nvGrpSpPr>
                        <p:cNvPr id="198" name="Группа 35"/>
                        <p:cNvGrpSpPr/>
                        <p:nvPr/>
                      </p:nvGrpSpPr>
                      <p:grpSpPr>
                        <a:xfrm>
                          <a:off x="2976416" y="2000240"/>
                          <a:ext cx="1738460" cy="1298026"/>
                          <a:chOff x="2404912" y="1714488"/>
                          <a:chExt cx="1738460" cy="1298026"/>
                        </a:xfrm>
                      </p:grpSpPr>
                      <p:grpSp>
                        <p:nvGrpSpPr>
                          <p:cNvPr id="214" name="Группа 3"/>
                          <p:cNvGrpSpPr/>
                          <p:nvPr/>
                        </p:nvGrpSpPr>
                        <p:grpSpPr>
                          <a:xfrm>
                            <a:off x="2404912" y="1714488"/>
                            <a:ext cx="1738460" cy="1285884"/>
                            <a:chOff x="2262036" y="2357430"/>
                            <a:chExt cx="1738460" cy="1285884"/>
                          </a:xfrm>
                        </p:grpSpPr>
                        <p:sp>
                          <p:nvSpPr>
                            <p:cNvPr id="220" name="Прямоугольник 3"/>
                            <p:cNvSpPr/>
                            <p:nvPr/>
                          </p:nvSpPr>
                          <p:spPr>
                            <a:xfrm>
                              <a:off x="2714612" y="2357430"/>
                              <a:ext cx="928694" cy="128588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ru-RU"/>
                            </a:p>
                          </p:txBody>
                        </p:sp>
                        <p:sp>
                          <p:nvSpPr>
                            <p:cNvPr id="221" name="TextBox 4"/>
                            <p:cNvSpPr txBox="1"/>
                            <p:nvPr/>
                          </p:nvSpPr>
                          <p:spPr>
                            <a:xfrm>
                              <a:off x="2714612" y="3273982"/>
                              <a:ext cx="309700" cy="369332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rtlCol="0">
                              <a:spAutoFit/>
                            </a:bodyPr>
                            <a:lstStyle/>
                            <a:p>
                              <a:r>
                                <a:rPr lang="en-GB" dirty="0" smtClean="0"/>
                                <a:t>R</a:t>
                              </a:r>
                              <a:endParaRPr lang="ru-RU" dirty="0"/>
                            </a:p>
                          </p:txBody>
                        </p:sp>
                        <p:sp>
                          <p:nvSpPr>
                            <p:cNvPr id="222" name="TextBox 5"/>
                            <p:cNvSpPr txBox="1"/>
                            <p:nvPr/>
                          </p:nvSpPr>
                          <p:spPr>
                            <a:xfrm>
                              <a:off x="2714612" y="2357430"/>
                              <a:ext cx="290464" cy="369332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rtlCol="0">
                              <a:spAutoFit/>
                            </a:bodyPr>
                            <a:lstStyle/>
                            <a:p>
                              <a:r>
                                <a:rPr lang="en-GB" dirty="0" smtClean="0"/>
                                <a:t>S</a:t>
                              </a:r>
                              <a:endParaRPr lang="ru-RU" dirty="0"/>
                            </a:p>
                          </p:txBody>
                        </p:sp>
                        <p:sp>
                          <p:nvSpPr>
                            <p:cNvPr id="223" name="TextBox 6"/>
                            <p:cNvSpPr txBox="1"/>
                            <p:nvPr/>
                          </p:nvSpPr>
                          <p:spPr>
                            <a:xfrm>
                              <a:off x="3286116" y="2357430"/>
                              <a:ext cx="340158" cy="369332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rtlCol="0">
                              <a:spAutoFit/>
                            </a:bodyPr>
                            <a:lstStyle/>
                            <a:p>
                              <a:r>
                                <a:rPr lang="en-GB" dirty="0" smtClean="0"/>
                                <a:t>Q</a:t>
                              </a:r>
                              <a:endParaRPr lang="ru-RU" dirty="0"/>
                            </a:p>
                          </p:txBody>
                        </p:sp>
                        <p:cxnSp>
                          <p:nvCxnSpPr>
                            <p:cNvPr id="224" name="Прямая соединительная линия 7"/>
                            <p:cNvCxnSpPr/>
                            <p:nvPr/>
                          </p:nvCxnSpPr>
                          <p:spPr>
                            <a:xfrm rot="5400000">
                              <a:off x="2429654" y="2999578"/>
                              <a:ext cx="1285884" cy="1588"/>
                            </a:xfrm>
                            <a:prstGeom prst="line">
                              <a:avLst/>
                            </a:prstGeom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225" name="Прямая соединительная линия 8"/>
                            <p:cNvCxnSpPr/>
                            <p:nvPr/>
                          </p:nvCxnSpPr>
                          <p:spPr>
                            <a:xfrm>
                              <a:off x="3643306" y="2571744"/>
                              <a:ext cx="357190" cy="1588"/>
                            </a:xfrm>
                            <a:prstGeom prst="line">
                              <a:avLst/>
                            </a:prstGeom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226" name="Прямая соединительная линия 9"/>
                            <p:cNvCxnSpPr>
                              <a:endCxn id="221" idx="1"/>
                            </p:cNvCxnSpPr>
                            <p:nvPr/>
                          </p:nvCxnSpPr>
                          <p:spPr>
                            <a:xfrm>
                              <a:off x="2262036" y="3429000"/>
                              <a:ext cx="452576" cy="29648"/>
                            </a:xfrm>
                            <a:prstGeom prst="line">
                              <a:avLst/>
                            </a:prstGeom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sp>
                          <p:nvSpPr>
                            <p:cNvPr id="227" name="TextBox 11"/>
                            <p:cNvSpPr txBox="1"/>
                            <p:nvPr/>
                          </p:nvSpPr>
                          <p:spPr>
                            <a:xfrm>
                              <a:off x="3071802" y="2786058"/>
                              <a:ext cx="409086" cy="369332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rtlCol="0">
                              <a:spAutoFit/>
                            </a:bodyPr>
                            <a:lstStyle/>
                            <a:p>
                              <a:r>
                                <a:rPr lang="en-GB" dirty="0" smtClean="0"/>
                                <a:t>T</a:t>
                              </a:r>
                              <a:r>
                                <a:rPr lang="ru-RU" dirty="0" smtClean="0"/>
                                <a:t>Т</a:t>
                              </a:r>
                              <a:endParaRPr lang="ru-RU" dirty="0"/>
                            </a:p>
                          </p:txBody>
                        </p:sp>
                      </p:grpSp>
                      <p:sp>
                        <p:nvSpPr>
                          <p:cNvPr id="215" name="TextBox 214"/>
                          <p:cNvSpPr txBox="1"/>
                          <p:nvPr/>
                        </p:nvSpPr>
                        <p:spPr>
                          <a:xfrm>
                            <a:off x="3428992" y="2643182"/>
                            <a:ext cx="340158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/>
                          <a:p>
                            <a:r>
                              <a:rPr lang="en-GB" dirty="0" smtClean="0"/>
                              <a:t>Q</a:t>
                            </a:r>
                            <a:endParaRPr lang="ru-RU" dirty="0"/>
                          </a:p>
                        </p:txBody>
                      </p:sp>
                      <p:cxnSp>
                        <p:nvCxnSpPr>
                          <p:cNvPr id="216" name="Прямая соединительная линия 215"/>
                          <p:cNvCxnSpPr/>
                          <p:nvPr/>
                        </p:nvCxnSpPr>
                        <p:spPr>
                          <a:xfrm>
                            <a:off x="3786182" y="2786058"/>
                            <a:ext cx="357190" cy="1588"/>
                          </a:xfrm>
                          <a:prstGeom prst="line">
                            <a:avLst/>
                          </a:prstGeom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17" name="Прямая соединительная линия 216"/>
                          <p:cNvCxnSpPr/>
                          <p:nvPr/>
                        </p:nvCxnSpPr>
                        <p:spPr>
                          <a:xfrm>
                            <a:off x="3500430" y="2643182"/>
                            <a:ext cx="214314" cy="1588"/>
                          </a:xfrm>
                          <a:prstGeom prst="line">
                            <a:avLst/>
                          </a:prstGeom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218" name="Овал 217"/>
                          <p:cNvSpPr/>
                          <p:nvPr/>
                        </p:nvSpPr>
                        <p:spPr>
                          <a:xfrm>
                            <a:off x="3714744" y="2714620"/>
                            <a:ext cx="142876" cy="142876"/>
                          </a:xfrm>
                          <a:prstGeom prst="ellipse">
                            <a:avLst/>
                          </a:prstGeom>
                          <a:noFill/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219" name="TextBox 218"/>
                          <p:cNvSpPr txBox="1"/>
                          <p:nvPr/>
                        </p:nvSpPr>
                        <p:spPr>
                          <a:xfrm>
                            <a:off x="2857488" y="2143116"/>
                            <a:ext cx="308098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/>
                          <a:p>
                            <a:r>
                              <a:rPr lang="ru-RU" dirty="0" smtClean="0"/>
                              <a:t>С</a:t>
                            </a:r>
                            <a:endParaRPr lang="ru-RU" dirty="0"/>
                          </a:p>
                        </p:txBody>
                      </p:sp>
                    </p:grpSp>
                    <p:grpSp>
                      <p:nvGrpSpPr>
                        <p:cNvPr id="199" name="Группа 36"/>
                        <p:cNvGrpSpPr/>
                        <p:nvPr/>
                      </p:nvGrpSpPr>
                      <p:grpSpPr>
                        <a:xfrm>
                          <a:off x="1619094" y="2000240"/>
                          <a:ext cx="1452708" cy="1298026"/>
                          <a:chOff x="2619226" y="1714488"/>
                          <a:chExt cx="1452708" cy="1298026"/>
                        </a:xfrm>
                      </p:grpSpPr>
                      <p:grpSp>
                        <p:nvGrpSpPr>
                          <p:cNvPr id="200" name="Группа 3"/>
                          <p:cNvGrpSpPr/>
                          <p:nvPr/>
                        </p:nvGrpSpPr>
                        <p:grpSpPr>
                          <a:xfrm>
                            <a:off x="3071802" y="1714488"/>
                            <a:ext cx="928694" cy="1285884"/>
                            <a:chOff x="2928926" y="2357430"/>
                            <a:chExt cx="928694" cy="1285884"/>
                          </a:xfrm>
                        </p:grpSpPr>
                        <p:sp>
                          <p:nvSpPr>
                            <p:cNvPr id="206" name="Прямоугольник 3"/>
                            <p:cNvSpPr/>
                            <p:nvPr/>
                          </p:nvSpPr>
                          <p:spPr>
                            <a:xfrm>
                              <a:off x="2928926" y="2357430"/>
                              <a:ext cx="928694" cy="128588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ru-RU"/>
                            </a:p>
                          </p:txBody>
                        </p:sp>
                        <p:sp>
                          <p:nvSpPr>
                            <p:cNvPr id="207" name="TextBox 4"/>
                            <p:cNvSpPr txBox="1"/>
                            <p:nvPr/>
                          </p:nvSpPr>
                          <p:spPr>
                            <a:xfrm>
                              <a:off x="2928926" y="3273982"/>
                              <a:ext cx="309700" cy="369332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rtlCol="0">
                              <a:spAutoFit/>
                            </a:bodyPr>
                            <a:lstStyle/>
                            <a:p>
                              <a:r>
                                <a:rPr lang="en-GB" dirty="0" smtClean="0"/>
                                <a:t>R</a:t>
                              </a:r>
                              <a:endParaRPr lang="ru-RU" dirty="0"/>
                            </a:p>
                          </p:txBody>
                        </p:sp>
                        <p:sp>
                          <p:nvSpPr>
                            <p:cNvPr id="208" name="TextBox 5"/>
                            <p:cNvSpPr txBox="1"/>
                            <p:nvPr/>
                          </p:nvSpPr>
                          <p:spPr>
                            <a:xfrm>
                              <a:off x="2928926" y="2357430"/>
                              <a:ext cx="290464" cy="369332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rtlCol="0">
                              <a:spAutoFit/>
                            </a:bodyPr>
                            <a:lstStyle/>
                            <a:p>
                              <a:r>
                                <a:rPr lang="en-GB" dirty="0" smtClean="0"/>
                                <a:t>S</a:t>
                              </a:r>
                              <a:endParaRPr lang="ru-RU" dirty="0"/>
                            </a:p>
                          </p:txBody>
                        </p:sp>
                        <p:sp>
                          <p:nvSpPr>
                            <p:cNvPr id="209" name="TextBox 6"/>
                            <p:cNvSpPr txBox="1"/>
                            <p:nvPr/>
                          </p:nvSpPr>
                          <p:spPr>
                            <a:xfrm>
                              <a:off x="3500430" y="2357430"/>
                              <a:ext cx="340158" cy="369332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rtlCol="0">
                              <a:spAutoFit/>
                            </a:bodyPr>
                            <a:lstStyle/>
                            <a:p>
                              <a:r>
                                <a:rPr lang="en-GB" dirty="0" smtClean="0"/>
                                <a:t>Q</a:t>
                              </a:r>
                              <a:endParaRPr lang="ru-RU" dirty="0"/>
                            </a:p>
                          </p:txBody>
                        </p:sp>
                        <p:cxnSp>
                          <p:nvCxnSpPr>
                            <p:cNvPr id="210" name="Прямая соединительная линия 7"/>
                            <p:cNvCxnSpPr/>
                            <p:nvPr/>
                          </p:nvCxnSpPr>
                          <p:spPr>
                            <a:xfrm rot="5400000">
                              <a:off x="2643968" y="2999578"/>
                              <a:ext cx="1285884" cy="1588"/>
                            </a:xfrm>
                            <a:prstGeom prst="line">
                              <a:avLst/>
                            </a:prstGeom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sp>
                          <p:nvSpPr>
                            <p:cNvPr id="213" name="TextBox 11"/>
                            <p:cNvSpPr txBox="1"/>
                            <p:nvPr/>
                          </p:nvSpPr>
                          <p:spPr>
                            <a:xfrm>
                              <a:off x="3286116" y="2786058"/>
                              <a:ext cx="409086" cy="369332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rtlCol="0">
                              <a:spAutoFit/>
                            </a:bodyPr>
                            <a:lstStyle/>
                            <a:p>
                              <a:r>
                                <a:rPr lang="en-GB" dirty="0" smtClean="0"/>
                                <a:t>T</a:t>
                              </a:r>
                              <a:r>
                                <a:rPr lang="ru-RU" dirty="0" smtClean="0"/>
                                <a:t>Т</a:t>
                              </a:r>
                              <a:endParaRPr lang="ru-RU" dirty="0"/>
                            </a:p>
                          </p:txBody>
                        </p:sp>
                      </p:grpSp>
                      <p:sp>
                        <p:nvSpPr>
                          <p:cNvPr id="201" name="TextBox 200"/>
                          <p:cNvSpPr txBox="1"/>
                          <p:nvPr/>
                        </p:nvSpPr>
                        <p:spPr>
                          <a:xfrm>
                            <a:off x="3643306" y="2643182"/>
                            <a:ext cx="340158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/>
                          <a:p>
                            <a:r>
                              <a:rPr lang="en-GB" dirty="0" smtClean="0"/>
                              <a:t>Q</a:t>
                            </a:r>
                            <a:endParaRPr lang="ru-RU" dirty="0"/>
                          </a:p>
                        </p:txBody>
                      </p:sp>
                      <p:cxnSp>
                        <p:nvCxnSpPr>
                          <p:cNvPr id="202" name="Прямая соединительная линия 201"/>
                          <p:cNvCxnSpPr/>
                          <p:nvPr/>
                        </p:nvCxnSpPr>
                        <p:spPr>
                          <a:xfrm>
                            <a:off x="3643306" y="2643182"/>
                            <a:ext cx="214314" cy="1588"/>
                          </a:xfrm>
                          <a:prstGeom prst="line">
                            <a:avLst/>
                          </a:prstGeom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203" name="Овал 202"/>
                          <p:cNvSpPr/>
                          <p:nvPr/>
                        </p:nvSpPr>
                        <p:spPr>
                          <a:xfrm>
                            <a:off x="3929058" y="2714620"/>
                            <a:ext cx="142876" cy="142876"/>
                          </a:xfrm>
                          <a:prstGeom prst="ellipse">
                            <a:avLst/>
                          </a:prstGeom>
                          <a:noFill/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ru-RU"/>
                          </a:p>
                        </p:txBody>
                      </p:sp>
                      <p:sp>
                        <p:nvSpPr>
                          <p:cNvPr id="204" name="TextBox 203"/>
                          <p:cNvSpPr txBox="1"/>
                          <p:nvPr/>
                        </p:nvSpPr>
                        <p:spPr>
                          <a:xfrm>
                            <a:off x="3071802" y="2143116"/>
                            <a:ext cx="308098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/>
                          <a:p>
                            <a:r>
                              <a:rPr lang="ru-RU" dirty="0" smtClean="0"/>
                              <a:t>С</a:t>
                            </a:r>
                            <a:endParaRPr lang="ru-RU" dirty="0"/>
                          </a:p>
                        </p:txBody>
                      </p:sp>
                      <p:cxnSp>
                        <p:nvCxnSpPr>
                          <p:cNvPr id="205" name="Прямая соединительная линия 8"/>
                          <p:cNvCxnSpPr/>
                          <p:nvPr/>
                        </p:nvCxnSpPr>
                        <p:spPr>
                          <a:xfrm>
                            <a:off x="2619226" y="2357430"/>
                            <a:ext cx="452576" cy="1588"/>
                          </a:xfrm>
                          <a:prstGeom prst="line">
                            <a:avLst/>
                          </a:prstGeom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</p:grpSp>
                  <p:sp>
                    <p:nvSpPr>
                      <p:cNvPr id="193" name="Овал 192"/>
                      <p:cNvSpPr/>
                      <p:nvPr/>
                    </p:nvSpPr>
                    <p:spPr>
                      <a:xfrm>
                        <a:off x="1690532" y="3929066"/>
                        <a:ext cx="142876" cy="142876"/>
                      </a:xfrm>
                      <a:prstGeom prst="ellipse">
                        <a:avLst/>
                      </a:prstGeom>
                      <a:noFill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</p:grpSp>
                <p:cxnSp>
                  <p:nvCxnSpPr>
                    <p:cNvPr id="183" name="Прямая соединительная линия 8"/>
                    <p:cNvCxnSpPr/>
                    <p:nvPr/>
                  </p:nvCxnSpPr>
                  <p:spPr>
                    <a:xfrm rot="5400000">
                      <a:off x="821505" y="2107397"/>
                      <a:ext cx="1071570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4" name="Прямая соединительная линия 9"/>
                    <p:cNvCxnSpPr>
                      <a:endCxn id="222" idx="1"/>
                    </p:cNvCxnSpPr>
                    <p:nvPr/>
                  </p:nvCxnSpPr>
                  <p:spPr>
                    <a:xfrm>
                      <a:off x="2524246" y="1071546"/>
                      <a:ext cx="428628" cy="4179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6" name="Прямая соединительная линия 8"/>
                    <p:cNvCxnSpPr/>
                    <p:nvPr/>
                  </p:nvCxnSpPr>
                  <p:spPr>
                    <a:xfrm rot="5400000">
                      <a:off x="2143902" y="2070884"/>
                      <a:ext cx="1143008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7" name="Прямая соединительная линия 186"/>
                    <p:cNvCxnSpPr/>
                    <p:nvPr/>
                  </p:nvCxnSpPr>
                  <p:spPr>
                    <a:xfrm>
                      <a:off x="2714612" y="1500174"/>
                      <a:ext cx="214314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8" name="Прямая соединительная линия 8"/>
                    <p:cNvCxnSpPr/>
                    <p:nvPr/>
                  </p:nvCxnSpPr>
                  <p:spPr>
                    <a:xfrm rot="10800000">
                      <a:off x="1357290" y="2643182"/>
                      <a:ext cx="1357322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37" name="Прямая соединительная линия 8"/>
                  <p:cNvCxnSpPr/>
                  <p:nvPr/>
                </p:nvCxnSpPr>
                <p:spPr>
                  <a:xfrm rot="5400000">
                    <a:off x="3572662" y="2356636"/>
                    <a:ext cx="1428760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8" name="Прямая соединительная линия 8"/>
                  <p:cNvCxnSpPr/>
                  <p:nvPr/>
                </p:nvCxnSpPr>
                <p:spPr>
                  <a:xfrm>
                    <a:off x="928662" y="3071810"/>
                    <a:ext cx="3357586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2" name="Прямоугольник 241"/>
                <p:cNvSpPr/>
                <p:nvPr/>
              </p:nvSpPr>
              <p:spPr>
                <a:xfrm>
                  <a:off x="4857752" y="1000108"/>
                  <a:ext cx="2857520" cy="1928826"/>
                </a:xfrm>
                <a:prstGeom prst="rect">
                  <a:avLst/>
                </a:prstGeom>
                <a:noFill/>
                <a:ln w="28575">
                  <a:solidFill>
                    <a:srgbClr val="C0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43" name="Прямоугольник 242"/>
                <p:cNvSpPr/>
                <p:nvPr/>
              </p:nvSpPr>
              <p:spPr>
                <a:xfrm>
                  <a:off x="1500166" y="1000108"/>
                  <a:ext cx="3071834" cy="1928826"/>
                </a:xfrm>
                <a:prstGeom prst="rect">
                  <a:avLst/>
                </a:prstGeom>
                <a:noFill/>
                <a:ln w="28575"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245" name="TextBox 244"/>
              <p:cNvSpPr txBox="1"/>
              <p:nvPr/>
            </p:nvSpPr>
            <p:spPr>
              <a:xfrm>
                <a:off x="3000364" y="928670"/>
                <a:ext cx="52290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/>
                  <a:t>Q</a:t>
                </a:r>
                <a:r>
                  <a:rPr lang="en-GB" sz="1400" b="1" dirty="0" smtClean="0"/>
                  <a:t>00</a:t>
                </a:r>
                <a:endParaRPr lang="ru-RU" b="1" dirty="0"/>
              </a:p>
            </p:txBody>
          </p:sp>
          <p:sp>
            <p:nvSpPr>
              <p:cNvPr id="246" name="TextBox 245"/>
              <p:cNvSpPr txBox="1"/>
              <p:nvPr/>
            </p:nvSpPr>
            <p:spPr>
              <a:xfrm>
                <a:off x="4500562" y="1000108"/>
                <a:ext cx="52290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/>
                  <a:t>Q</a:t>
                </a:r>
                <a:r>
                  <a:rPr lang="en-GB" sz="1400" b="1" dirty="0" smtClean="0"/>
                  <a:t>01</a:t>
                </a:r>
                <a:endParaRPr lang="ru-RU" b="1" dirty="0"/>
              </a:p>
            </p:txBody>
          </p:sp>
          <p:sp>
            <p:nvSpPr>
              <p:cNvPr id="247" name="TextBox 246"/>
              <p:cNvSpPr txBox="1"/>
              <p:nvPr/>
            </p:nvSpPr>
            <p:spPr>
              <a:xfrm>
                <a:off x="6072198" y="916528"/>
                <a:ext cx="52610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/>
                  <a:t>Q</a:t>
                </a:r>
                <a:r>
                  <a:rPr lang="en-GB" sz="1400" b="1" dirty="0" smtClean="0"/>
                  <a:t>10</a:t>
                </a:r>
                <a:endParaRPr lang="ru-RU" b="1" dirty="0"/>
              </a:p>
            </p:txBody>
          </p:sp>
          <p:sp>
            <p:nvSpPr>
              <p:cNvPr id="248" name="TextBox 247"/>
              <p:cNvSpPr txBox="1"/>
              <p:nvPr/>
            </p:nvSpPr>
            <p:spPr>
              <a:xfrm>
                <a:off x="7572396" y="1000108"/>
                <a:ext cx="52610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/>
                  <a:t>Q</a:t>
                </a:r>
                <a:r>
                  <a:rPr lang="en-GB" sz="1400" b="1" dirty="0" smtClean="0"/>
                  <a:t>11</a:t>
                </a:r>
                <a:endParaRPr lang="ru-RU" b="1" dirty="0"/>
              </a:p>
            </p:txBody>
          </p:sp>
        </p:grpSp>
        <p:sp>
          <p:nvSpPr>
            <p:cNvPr id="250" name="TextBox 249"/>
            <p:cNvSpPr txBox="1"/>
            <p:nvPr/>
          </p:nvSpPr>
          <p:spPr>
            <a:xfrm>
              <a:off x="2714612" y="3000372"/>
              <a:ext cx="4427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(1)</a:t>
              </a:r>
              <a:endParaRPr lang="ru-RU" dirty="0"/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6000760" y="3071810"/>
              <a:ext cx="4427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FF0000"/>
                  </a:solidFill>
                </a:rPr>
                <a:t>(2)</a:t>
              </a:r>
              <a:endParaRPr lang="ru-RU" dirty="0">
                <a:solidFill>
                  <a:srgbClr val="FF0000"/>
                </a:solidFill>
              </a:endParaRPr>
            </a:p>
          </p:txBody>
        </p:sp>
      </p:grpSp>
      <p:sp>
        <p:nvSpPr>
          <p:cNvPr id="253" name="TextBox 252"/>
          <p:cNvSpPr txBox="1"/>
          <p:nvPr/>
        </p:nvSpPr>
        <p:spPr>
          <a:xfrm>
            <a:off x="2428860" y="5500702"/>
            <a:ext cx="4567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Обозначим выходы триггера: 1) </a:t>
            </a:r>
            <a:r>
              <a:rPr lang="en-GB" dirty="0" smtClean="0"/>
              <a:t>Q→Q</a:t>
            </a:r>
            <a:r>
              <a:rPr lang="en-GB" sz="1400" dirty="0" smtClean="0"/>
              <a:t>00→</a:t>
            </a:r>
            <a:r>
              <a:rPr lang="en-GB" dirty="0" smtClean="0"/>
              <a:t>Q</a:t>
            </a:r>
            <a:r>
              <a:rPr lang="en-GB" sz="1400" dirty="0" smtClean="0"/>
              <a:t>01</a:t>
            </a:r>
          </a:p>
          <a:p>
            <a:r>
              <a:rPr lang="en-GB" sz="1400" dirty="0" smtClean="0"/>
              <a:t>                                                                          </a:t>
            </a:r>
            <a:r>
              <a:rPr lang="en-GB" dirty="0" smtClean="0"/>
              <a:t>2) Q</a:t>
            </a:r>
            <a:r>
              <a:rPr lang="en-GB" sz="1400" dirty="0" smtClean="0"/>
              <a:t>10</a:t>
            </a:r>
            <a:r>
              <a:rPr lang="en-GB" dirty="0" smtClean="0"/>
              <a:t>→Q</a:t>
            </a:r>
            <a:r>
              <a:rPr lang="en-GB" sz="1400" dirty="0" smtClean="0"/>
              <a:t>11</a:t>
            </a:r>
            <a:endParaRPr lang="ru-RU" dirty="0"/>
          </a:p>
        </p:txBody>
      </p:sp>
      <p:sp>
        <p:nvSpPr>
          <p:cNvPr id="254" name="TextBox 253"/>
          <p:cNvSpPr txBox="1"/>
          <p:nvPr/>
        </p:nvSpPr>
        <p:spPr>
          <a:xfrm>
            <a:off x="2786050" y="1000108"/>
            <a:ext cx="3448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Схема двухступенчатого триггера</a:t>
            </a:r>
            <a:endParaRPr lang="ru-RU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428604"/>
            <a:ext cx="3643338" cy="124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24" name="Группа 123"/>
          <p:cNvGrpSpPr/>
          <p:nvPr/>
        </p:nvGrpSpPr>
        <p:grpSpPr>
          <a:xfrm>
            <a:off x="285720" y="571480"/>
            <a:ext cx="5214974" cy="2798224"/>
            <a:chOff x="285720" y="571480"/>
            <a:chExt cx="5214974" cy="2798224"/>
          </a:xfrm>
        </p:grpSpPr>
        <p:grpSp>
          <p:nvGrpSpPr>
            <p:cNvPr id="74" name="Группа 73"/>
            <p:cNvGrpSpPr/>
            <p:nvPr/>
          </p:nvGrpSpPr>
          <p:grpSpPr>
            <a:xfrm>
              <a:off x="785786" y="571480"/>
              <a:ext cx="4714908" cy="2714644"/>
              <a:chOff x="1070744" y="285728"/>
              <a:chExt cx="5644396" cy="3573488"/>
            </a:xfrm>
          </p:grpSpPr>
          <p:grpSp>
            <p:nvGrpSpPr>
              <p:cNvPr id="75" name="Группа 65"/>
              <p:cNvGrpSpPr/>
              <p:nvPr/>
            </p:nvGrpSpPr>
            <p:grpSpPr>
              <a:xfrm>
                <a:off x="1070744" y="285728"/>
                <a:ext cx="5644396" cy="3573488"/>
                <a:chOff x="1070744" y="285728"/>
                <a:chExt cx="5644396" cy="3573488"/>
              </a:xfrm>
            </p:grpSpPr>
            <p:cxnSp>
              <p:nvCxnSpPr>
                <p:cNvPr id="109" name="Прямая со стрелкой 108"/>
                <p:cNvCxnSpPr/>
                <p:nvPr/>
              </p:nvCxnSpPr>
              <p:spPr>
                <a:xfrm rot="5400000" flipH="1" flipV="1">
                  <a:off x="-715206" y="2071678"/>
                  <a:ext cx="3572694" cy="794"/>
                </a:xfrm>
                <a:prstGeom prst="straightConnector1">
                  <a:avLst/>
                </a:prstGeom>
                <a:ln w="381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Прямая со стрелкой 109"/>
                <p:cNvCxnSpPr/>
                <p:nvPr/>
              </p:nvCxnSpPr>
              <p:spPr>
                <a:xfrm>
                  <a:off x="1071538" y="3857628"/>
                  <a:ext cx="5643602" cy="1588"/>
                </a:xfrm>
                <a:prstGeom prst="straightConnector1">
                  <a:avLst/>
                </a:prstGeom>
                <a:ln w="381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Прямая соединительная линия 110"/>
                <p:cNvCxnSpPr/>
                <p:nvPr/>
              </p:nvCxnSpPr>
              <p:spPr>
                <a:xfrm>
                  <a:off x="1071538" y="3214686"/>
                  <a:ext cx="5572164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Прямая соединительная линия 111"/>
                <p:cNvCxnSpPr/>
                <p:nvPr/>
              </p:nvCxnSpPr>
              <p:spPr>
                <a:xfrm>
                  <a:off x="1071538" y="2714620"/>
                  <a:ext cx="5572164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Прямая соединительная линия 112"/>
                <p:cNvCxnSpPr/>
                <p:nvPr/>
              </p:nvCxnSpPr>
              <p:spPr>
                <a:xfrm>
                  <a:off x="1071538" y="2143116"/>
                  <a:ext cx="5500726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Прямая соединительная линия 113"/>
                <p:cNvCxnSpPr/>
                <p:nvPr/>
              </p:nvCxnSpPr>
              <p:spPr>
                <a:xfrm>
                  <a:off x="1071538" y="1643050"/>
                  <a:ext cx="542928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Прямая соединительная линия 114"/>
                <p:cNvCxnSpPr/>
                <p:nvPr/>
              </p:nvCxnSpPr>
              <p:spPr>
                <a:xfrm>
                  <a:off x="1071538" y="1142984"/>
                  <a:ext cx="5357850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Прямая соединительная линия 75"/>
              <p:cNvCxnSpPr/>
              <p:nvPr/>
            </p:nvCxnSpPr>
            <p:spPr>
              <a:xfrm flipV="1">
                <a:off x="1785918" y="1142984"/>
                <a:ext cx="704856" cy="952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Прямая соединительная линия 76"/>
              <p:cNvCxnSpPr/>
              <p:nvPr/>
            </p:nvCxnSpPr>
            <p:spPr>
              <a:xfrm flipV="1">
                <a:off x="1071538" y="714356"/>
                <a:ext cx="704856" cy="952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Прямая соединительная линия 77"/>
              <p:cNvCxnSpPr/>
              <p:nvPr/>
            </p:nvCxnSpPr>
            <p:spPr>
              <a:xfrm rot="5400000">
                <a:off x="1577160" y="923114"/>
                <a:ext cx="419104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Прямая соединительная линия 78"/>
              <p:cNvCxnSpPr/>
              <p:nvPr/>
            </p:nvCxnSpPr>
            <p:spPr>
              <a:xfrm flipV="1">
                <a:off x="2509822" y="704832"/>
                <a:ext cx="704856" cy="952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Прямая соединительная линия 79"/>
              <p:cNvCxnSpPr/>
              <p:nvPr/>
            </p:nvCxnSpPr>
            <p:spPr>
              <a:xfrm rot="5400000">
                <a:off x="2289952" y="923114"/>
                <a:ext cx="419104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Прямая соединительная линия 80"/>
              <p:cNvCxnSpPr/>
              <p:nvPr/>
            </p:nvCxnSpPr>
            <p:spPr>
              <a:xfrm rot="5400000">
                <a:off x="3004332" y="923114"/>
                <a:ext cx="419104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Прямая соединительная линия 81"/>
              <p:cNvCxnSpPr/>
              <p:nvPr/>
            </p:nvCxnSpPr>
            <p:spPr>
              <a:xfrm flipV="1">
                <a:off x="3224202" y="1133460"/>
                <a:ext cx="704856" cy="952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Прямая соединительная линия 82"/>
              <p:cNvCxnSpPr/>
              <p:nvPr/>
            </p:nvCxnSpPr>
            <p:spPr>
              <a:xfrm flipV="1">
                <a:off x="3929058" y="776270"/>
                <a:ext cx="704856" cy="952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Прямая соединительная линия 83"/>
              <p:cNvCxnSpPr/>
              <p:nvPr/>
            </p:nvCxnSpPr>
            <p:spPr>
              <a:xfrm rot="5400000">
                <a:off x="3718712" y="1004076"/>
                <a:ext cx="419104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Прямая соединительная линия 84"/>
              <p:cNvCxnSpPr/>
              <p:nvPr/>
            </p:nvCxnSpPr>
            <p:spPr>
              <a:xfrm rot="5400000">
                <a:off x="4433092" y="1004076"/>
                <a:ext cx="419104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Прямая соединительная линия 85"/>
              <p:cNvCxnSpPr/>
              <p:nvPr/>
            </p:nvCxnSpPr>
            <p:spPr>
              <a:xfrm flipV="1">
                <a:off x="4652962" y="1204898"/>
                <a:ext cx="704856" cy="952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Прямая соединительная линия 86"/>
              <p:cNvCxnSpPr/>
              <p:nvPr/>
            </p:nvCxnSpPr>
            <p:spPr>
              <a:xfrm rot="5400000">
                <a:off x="5147472" y="994552"/>
                <a:ext cx="419104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Прямая соединительная линия 87"/>
              <p:cNvCxnSpPr/>
              <p:nvPr/>
            </p:nvCxnSpPr>
            <p:spPr>
              <a:xfrm flipV="1">
                <a:off x="5367342" y="785794"/>
                <a:ext cx="704856" cy="952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Прямая соединительная линия 88"/>
              <p:cNvCxnSpPr/>
              <p:nvPr/>
            </p:nvCxnSpPr>
            <p:spPr>
              <a:xfrm rot="5400000">
                <a:off x="147606" y="2209792"/>
                <a:ext cx="3286148" cy="952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Прямая соединительная линия 89"/>
              <p:cNvCxnSpPr/>
              <p:nvPr/>
            </p:nvCxnSpPr>
            <p:spPr>
              <a:xfrm rot="5400000">
                <a:off x="861986" y="2209792"/>
                <a:ext cx="3286148" cy="952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Прямая соединительная линия 90"/>
              <p:cNvCxnSpPr/>
              <p:nvPr/>
            </p:nvCxnSpPr>
            <p:spPr>
              <a:xfrm rot="5400000">
                <a:off x="1576366" y="2209792"/>
                <a:ext cx="3286148" cy="952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Прямая соединительная линия 91"/>
              <p:cNvCxnSpPr/>
              <p:nvPr/>
            </p:nvCxnSpPr>
            <p:spPr>
              <a:xfrm rot="5400000">
                <a:off x="2290746" y="2209792"/>
                <a:ext cx="3286148" cy="952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Прямая соединительная линия 92"/>
              <p:cNvCxnSpPr/>
              <p:nvPr/>
            </p:nvCxnSpPr>
            <p:spPr>
              <a:xfrm rot="5400000">
                <a:off x="2995602" y="2209792"/>
                <a:ext cx="3286148" cy="952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Прямая соединительная линия 93"/>
              <p:cNvCxnSpPr/>
              <p:nvPr/>
            </p:nvCxnSpPr>
            <p:spPr>
              <a:xfrm rot="5400000">
                <a:off x="3709982" y="2209792"/>
                <a:ext cx="3286148" cy="952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Прямая соединительная линия 94"/>
              <p:cNvCxnSpPr/>
              <p:nvPr/>
            </p:nvCxnSpPr>
            <p:spPr>
              <a:xfrm rot="5400000">
                <a:off x="933424" y="1495412"/>
                <a:ext cx="276228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Прямая соединительная линия 95"/>
              <p:cNvCxnSpPr/>
              <p:nvPr/>
            </p:nvCxnSpPr>
            <p:spPr>
              <a:xfrm flipV="1">
                <a:off x="1071538" y="1357298"/>
                <a:ext cx="5000660" cy="952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Прямая соединительная линия 96"/>
              <p:cNvCxnSpPr/>
              <p:nvPr/>
            </p:nvCxnSpPr>
            <p:spPr>
              <a:xfrm flipV="1">
                <a:off x="1071538" y="2143116"/>
                <a:ext cx="704856" cy="952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Прямая соединительная линия 97"/>
              <p:cNvCxnSpPr/>
              <p:nvPr/>
            </p:nvCxnSpPr>
            <p:spPr>
              <a:xfrm rot="5400000">
                <a:off x="1648598" y="1994684"/>
                <a:ext cx="276228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Прямая соединительная линия 98"/>
              <p:cNvCxnSpPr/>
              <p:nvPr/>
            </p:nvCxnSpPr>
            <p:spPr>
              <a:xfrm flipV="1">
                <a:off x="1785918" y="1857364"/>
                <a:ext cx="4286280" cy="952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Прямая соединительная линия 99"/>
              <p:cNvCxnSpPr/>
              <p:nvPr/>
            </p:nvCxnSpPr>
            <p:spPr>
              <a:xfrm flipV="1">
                <a:off x="1071538" y="2714620"/>
                <a:ext cx="1428760" cy="9524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Прямая соединительная линия 100"/>
              <p:cNvCxnSpPr/>
              <p:nvPr/>
            </p:nvCxnSpPr>
            <p:spPr>
              <a:xfrm rot="5400000">
                <a:off x="2362978" y="2566188"/>
                <a:ext cx="276228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Прямая соединительная линия 101"/>
              <p:cNvCxnSpPr/>
              <p:nvPr/>
            </p:nvCxnSpPr>
            <p:spPr>
              <a:xfrm flipV="1">
                <a:off x="2500298" y="2428868"/>
                <a:ext cx="3571900" cy="952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Прямая соединительная линия 102"/>
              <p:cNvCxnSpPr/>
              <p:nvPr/>
            </p:nvCxnSpPr>
            <p:spPr>
              <a:xfrm flipV="1">
                <a:off x="1071538" y="3214686"/>
                <a:ext cx="2143140" cy="952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Прямая соединительная линия 103"/>
              <p:cNvCxnSpPr/>
              <p:nvPr/>
            </p:nvCxnSpPr>
            <p:spPr>
              <a:xfrm rot="5400000">
                <a:off x="3077358" y="3066254"/>
                <a:ext cx="276228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Прямая соединительная линия 104"/>
              <p:cNvCxnSpPr/>
              <p:nvPr/>
            </p:nvCxnSpPr>
            <p:spPr>
              <a:xfrm flipV="1">
                <a:off x="3214678" y="2928934"/>
                <a:ext cx="2857520" cy="952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Прямая соединительная линия 105"/>
              <p:cNvCxnSpPr/>
              <p:nvPr/>
            </p:nvCxnSpPr>
            <p:spPr>
              <a:xfrm flipV="1">
                <a:off x="1071538" y="3786190"/>
                <a:ext cx="2857520" cy="9524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Прямая соединительная линия 106"/>
              <p:cNvCxnSpPr/>
              <p:nvPr/>
            </p:nvCxnSpPr>
            <p:spPr>
              <a:xfrm rot="5400000">
                <a:off x="3790149" y="3647282"/>
                <a:ext cx="276228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Прямая соединительная линия 107"/>
              <p:cNvCxnSpPr/>
              <p:nvPr/>
            </p:nvCxnSpPr>
            <p:spPr>
              <a:xfrm flipV="1">
                <a:off x="3929058" y="3500438"/>
                <a:ext cx="2143140" cy="952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6" name="TextBox 115"/>
            <p:cNvSpPr txBox="1"/>
            <p:nvPr/>
          </p:nvSpPr>
          <p:spPr>
            <a:xfrm>
              <a:off x="428596" y="714356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C</a:t>
              </a:r>
              <a:endParaRPr lang="ru-RU" dirty="0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428596" y="1285860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D</a:t>
              </a:r>
              <a:endParaRPr lang="ru-RU" dirty="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285720" y="1785926"/>
              <a:ext cx="5229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Q</a:t>
              </a:r>
              <a:r>
                <a:rPr lang="en-GB" sz="1400" dirty="0" smtClean="0"/>
                <a:t>00</a:t>
              </a:r>
              <a:endParaRPr lang="ru-RU" dirty="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285720" y="2214554"/>
              <a:ext cx="5229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Q</a:t>
              </a:r>
              <a:r>
                <a:rPr lang="en-GB" sz="1400" dirty="0" smtClean="0"/>
                <a:t>01</a:t>
              </a:r>
              <a:endParaRPr lang="ru-RU" dirty="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285720" y="2631040"/>
              <a:ext cx="5229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Q</a:t>
              </a:r>
              <a:r>
                <a:rPr lang="en-GB" sz="1400" dirty="0" smtClean="0"/>
                <a:t>10</a:t>
              </a:r>
              <a:endParaRPr lang="ru-RU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285720" y="3000372"/>
              <a:ext cx="5229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Q</a:t>
              </a:r>
              <a:r>
                <a:rPr lang="en-GB" sz="1400" dirty="0" smtClean="0"/>
                <a:t>11</a:t>
              </a:r>
              <a:endParaRPr lang="ru-RU" dirty="0"/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357158" y="3643314"/>
            <a:ext cx="8572560" cy="369331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n-GB" b="1" dirty="0" smtClean="0"/>
              <a:t>Q</a:t>
            </a:r>
            <a:r>
              <a:rPr lang="en-GB" sz="1400" b="1" dirty="0" smtClean="0"/>
              <a:t>00</a:t>
            </a:r>
            <a:r>
              <a:rPr lang="en-GB" dirty="0" smtClean="0"/>
              <a:t> </a:t>
            </a:r>
            <a:r>
              <a:rPr lang="ru-RU" dirty="0" smtClean="0"/>
              <a:t>изменит свое состояние в том случае, если С=«0» и дальше будет стоять;</a:t>
            </a:r>
          </a:p>
          <a:p>
            <a:pPr algn="just">
              <a:buFontTx/>
              <a:buChar char="-"/>
            </a:pPr>
            <a:r>
              <a:rPr lang="en-GB" b="1" dirty="0" smtClean="0">
                <a:solidFill>
                  <a:srgbClr val="FF0000"/>
                </a:solidFill>
              </a:rPr>
              <a:t>Q</a:t>
            </a:r>
            <a:r>
              <a:rPr lang="en-GB" sz="1400" b="1" dirty="0" smtClean="0">
                <a:solidFill>
                  <a:srgbClr val="FF0000"/>
                </a:solidFill>
              </a:rPr>
              <a:t>0</a:t>
            </a:r>
            <a:r>
              <a:rPr lang="ru-RU" sz="1400" b="1" dirty="0" smtClean="0">
                <a:solidFill>
                  <a:srgbClr val="FF0000"/>
                </a:solidFill>
              </a:rPr>
              <a:t>1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активный уровень «0». Далее наступает время единичного импульса, открывается ступень </a:t>
            </a:r>
            <a:r>
              <a:rPr lang="ru-RU" dirty="0" smtClean="0"/>
              <a:t>1.1. </a:t>
            </a:r>
            <a:r>
              <a:rPr lang="en-GB" dirty="0" smtClean="0"/>
              <a:t>Q</a:t>
            </a:r>
            <a:r>
              <a:rPr lang="en-GB" sz="1400" dirty="0" smtClean="0"/>
              <a:t>0</a:t>
            </a:r>
            <a:r>
              <a:rPr lang="ru-RU" sz="1400" dirty="0" smtClean="0"/>
              <a:t>1</a:t>
            </a:r>
            <a:r>
              <a:rPr lang="ru-RU" dirty="0" smtClean="0"/>
              <a:t> считывает состояние с предыдущей ступени (С) и уже будет стоять до конца. Ступень 1.2 активный уровень «1»;</a:t>
            </a:r>
          </a:p>
          <a:p>
            <a:pPr algn="just"/>
            <a:r>
              <a:rPr lang="ru-RU" i="1" dirty="0" smtClean="0"/>
              <a:t>Следующее </a:t>
            </a:r>
            <a:r>
              <a:rPr lang="ru-RU" i="1" dirty="0" smtClean="0"/>
              <a:t>активное состояние 1.2</a:t>
            </a:r>
          </a:p>
          <a:p>
            <a:pPr algn="just">
              <a:buFontTx/>
              <a:buChar char="-"/>
            </a:pPr>
            <a:r>
              <a:rPr lang="en-GB" b="1" dirty="0" smtClean="0"/>
              <a:t>Q</a:t>
            </a:r>
            <a:r>
              <a:rPr lang="ru-RU" sz="1400" b="1" dirty="0" smtClean="0"/>
              <a:t>10</a:t>
            </a:r>
            <a:r>
              <a:rPr lang="ru-RU" b="1" dirty="0" smtClean="0"/>
              <a:t> </a:t>
            </a:r>
            <a:r>
              <a:rPr lang="ru-RU" dirty="0" smtClean="0"/>
              <a:t>– активная ступень это «1». Поэтому, когда активный уровень будет «0», она будет считывать активное состояние 1.2 (со второй ступени предыдущего триггера). Поэтому на временной диаграмме она сменит свой уровень</a:t>
            </a:r>
            <a:r>
              <a:rPr lang="ru-RU" dirty="0" smtClean="0"/>
              <a:t>.</a:t>
            </a:r>
          </a:p>
          <a:p>
            <a:pPr algn="just">
              <a:buFontTx/>
              <a:buChar char="-"/>
            </a:pPr>
            <a:r>
              <a:rPr lang="en-GB" b="1" dirty="0" smtClean="0"/>
              <a:t>Q</a:t>
            </a:r>
            <a:r>
              <a:rPr lang="ru-RU" sz="1400" b="1" dirty="0" smtClean="0"/>
              <a:t>11</a:t>
            </a:r>
            <a:r>
              <a:rPr lang="ru-RU" dirty="0" smtClean="0"/>
              <a:t> – считывает состояние с </a:t>
            </a:r>
            <a:r>
              <a:rPr lang="en-GB" dirty="0" smtClean="0"/>
              <a:t>Q</a:t>
            </a:r>
            <a:r>
              <a:rPr lang="ru-RU" sz="1400" dirty="0" smtClean="0"/>
              <a:t>10</a:t>
            </a:r>
            <a:r>
              <a:rPr lang="ru-RU" dirty="0" smtClean="0"/>
              <a:t>; </a:t>
            </a:r>
            <a:endParaRPr lang="ru-RU" dirty="0" smtClean="0"/>
          </a:p>
          <a:p>
            <a:pPr algn="just">
              <a:buFontTx/>
              <a:buChar char="-"/>
            </a:pPr>
            <a:r>
              <a:rPr lang="en-GB" b="1" dirty="0" smtClean="0">
                <a:solidFill>
                  <a:srgbClr val="FF0000"/>
                </a:solidFill>
              </a:rPr>
              <a:t>Q</a:t>
            </a:r>
            <a:r>
              <a:rPr lang="ru-RU" sz="1400" b="1" dirty="0" smtClean="0">
                <a:solidFill>
                  <a:srgbClr val="FF0000"/>
                </a:solidFill>
              </a:rPr>
              <a:t>11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/>
              <a:t>– пассивный уровень, хранит свое состояние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  <p:sp>
        <p:nvSpPr>
          <p:cNvPr id="128" name="Овал 127"/>
          <p:cNvSpPr/>
          <p:nvPr/>
        </p:nvSpPr>
        <p:spPr>
          <a:xfrm>
            <a:off x="785786" y="714356"/>
            <a:ext cx="1214446" cy="64294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TextBox 131"/>
          <p:cNvSpPr txBox="1"/>
          <p:nvPr/>
        </p:nvSpPr>
        <p:spPr>
          <a:xfrm>
            <a:off x="857224" y="285728"/>
            <a:ext cx="2661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Одноактивное</a:t>
            </a:r>
            <a:r>
              <a:rPr lang="ru-RU" dirty="0" smtClean="0"/>
              <a:t> состояние</a:t>
            </a:r>
            <a:endParaRPr lang="ru-RU" dirty="0"/>
          </a:p>
        </p:txBody>
      </p:sp>
      <p:sp>
        <p:nvSpPr>
          <p:cNvPr id="134" name="TextBox 133"/>
          <p:cNvSpPr txBox="1"/>
          <p:nvPr/>
        </p:nvSpPr>
        <p:spPr>
          <a:xfrm>
            <a:off x="5643570" y="1714488"/>
            <a:ext cx="31432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ru-RU" dirty="0" smtClean="0"/>
              <a:t>На «</a:t>
            </a:r>
            <a:r>
              <a:rPr lang="ru-RU" b="1" dirty="0" smtClean="0"/>
              <a:t>С</a:t>
            </a:r>
            <a:r>
              <a:rPr lang="ru-RU" dirty="0" smtClean="0"/>
              <a:t>» подаем сигнал </a:t>
            </a:r>
            <a:r>
              <a:rPr lang="ru-RU" b="1" i="1" dirty="0" err="1" smtClean="0"/>
              <a:t>миандра</a:t>
            </a:r>
            <a:r>
              <a:rPr lang="ru-RU" dirty="0" smtClean="0"/>
              <a:t> (</a:t>
            </a:r>
            <a:r>
              <a:rPr lang="ru-RU" dirty="0" err="1" smtClean="0"/>
              <a:t>сигнал</a:t>
            </a:r>
            <a:r>
              <a:rPr lang="ru-RU" dirty="0" smtClean="0"/>
              <a:t>, состоящий из «0» и «1» одинаковой длительности);</a:t>
            </a:r>
          </a:p>
          <a:p>
            <a:pPr algn="just">
              <a:buFontTx/>
              <a:buChar char="-"/>
            </a:pPr>
            <a:r>
              <a:rPr lang="en-GB" b="1" dirty="0" smtClean="0"/>
              <a:t>D</a:t>
            </a:r>
            <a:r>
              <a:rPr lang="en-GB" dirty="0" smtClean="0"/>
              <a:t>=</a:t>
            </a:r>
            <a:r>
              <a:rPr lang="ru-RU" dirty="0" smtClean="0"/>
              <a:t>«1»;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428728" y="1857364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1.1</a:t>
            </a:r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1928794" y="2428868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1.2</a:t>
            </a:r>
            <a:endParaRPr lang="ru-RU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Box 170"/>
          <p:cNvSpPr txBox="1"/>
          <p:nvPr/>
        </p:nvSpPr>
        <p:spPr>
          <a:xfrm>
            <a:off x="357158" y="214290"/>
            <a:ext cx="78292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Т.о основные выходы у триггера </a:t>
            </a:r>
            <a:r>
              <a:rPr lang="en-GB" dirty="0" smtClean="0"/>
              <a:t>Q</a:t>
            </a:r>
            <a:r>
              <a:rPr lang="en-GB" sz="1400" dirty="0" smtClean="0"/>
              <a:t>01</a:t>
            </a:r>
            <a:r>
              <a:rPr lang="en-GB" dirty="0" smtClean="0"/>
              <a:t> </a:t>
            </a:r>
            <a:r>
              <a:rPr lang="ru-RU" dirty="0" smtClean="0"/>
              <a:t>и </a:t>
            </a:r>
            <a:r>
              <a:rPr lang="en-GB" dirty="0" smtClean="0"/>
              <a:t>Q</a:t>
            </a:r>
            <a:r>
              <a:rPr lang="en-GB" sz="1400" dirty="0" smtClean="0"/>
              <a:t>11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Т.е </a:t>
            </a:r>
            <a:r>
              <a:rPr lang="en-US" dirty="0" smtClean="0"/>
              <a:t>Q</a:t>
            </a:r>
            <a:r>
              <a:rPr lang="en-US" sz="1400" dirty="0" smtClean="0"/>
              <a:t>01</a:t>
            </a:r>
            <a:r>
              <a:rPr lang="en-US" dirty="0" smtClean="0"/>
              <a:t>=</a:t>
            </a:r>
            <a:r>
              <a:rPr lang="ru-RU" dirty="0" smtClean="0"/>
              <a:t>«1», а </a:t>
            </a:r>
            <a:r>
              <a:rPr lang="en-GB" dirty="0" smtClean="0"/>
              <a:t>Q</a:t>
            </a:r>
            <a:r>
              <a:rPr lang="en-GB" sz="1400" dirty="0" smtClean="0"/>
              <a:t>11</a:t>
            </a:r>
            <a:r>
              <a:rPr lang="en-GB" dirty="0" smtClean="0"/>
              <a:t> – </a:t>
            </a:r>
            <a:r>
              <a:rPr lang="kk-KZ" dirty="0" smtClean="0"/>
              <a:t>постоял какое то время в </a:t>
            </a:r>
            <a:r>
              <a:rPr lang="ru-RU" dirty="0" smtClean="0"/>
              <a:t>«0» и потом тоже выставил «1».</a:t>
            </a:r>
          </a:p>
          <a:p>
            <a:r>
              <a:rPr lang="ru-RU" dirty="0" smtClean="0"/>
              <a:t>Т.о время задержки задается длительностью </a:t>
            </a:r>
            <a:r>
              <a:rPr lang="ru-RU" dirty="0" err="1" smtClean="0"/>
              <a:t>миандры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857232"/>
            <a:ext cx="8001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2" name="TextBox 171"/>
          <p:cNvSpPr txBox="1"/>
          <p:nvPr/>
        </p:nvSpPr>
        <p:spPr>
          <a:xfrm>
            <a:off x="428596" y="1571612"/>
            <a:ext cx="82153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Таким образом мы рассмотрели </a:t>
            </a:r>
            <a:r>
              <a:rPr lang="ru-RU" dirty="0" err="1" smtClean="0"/>
              <a:t>ассинхронный</a:t>
            </a:r>
            <a:r>
              <a:rPr lang="ru-RU" dirty="0" smtClean="0"/>
              <a:t> одноступенчатый и двухступенчатый триггеры.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В следующей лекции мы рассмотрим остальные триггеры, как они функционируют, а также преобразование одного триггера в другой.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Через лекцию рассмотрим триггеры с динамическим управлением.</a:t>
            </a:r>
            <a:endParaRPr lang="ru-RU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39463</TotalTime>
  <Words>2117</Words>
  <PresentationFormat>Экран (4:3)</PresentationFormat>
  <Paragraphs>378</Paragraphs>
  <Slides>18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 Windows</cp:lastModifiedBy>
  <cp:revision>163</cp:revision>
  <dcterms:created xsi:type="dcterms:W3CDTF">2024-11-01T06:20:59Z</dcterms:created>
  <dcterms:modified xsi:type="dcterms:W3CDTF">2025-02-24T08:14:48Z</dcterms:modified>
</cp:coreProperties>
</file>